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4"/>
  </p:sldMasterIdLst>
  <p:notesMasterIdLst>
    <p:notesMasterId r:id="rId33"/>
  </p:notesMasterIdLst>
  <p:handoutMasterIdLst>
    <p:handoutMasterId r:id="rId34"/>
  </p:handoutMasterIdLst>
  <p:sldIdLst>
    <p:sldId id="2145705718" r:id="rId5"/>
    <p:sldId id="2147479151" r:id="rId6"/>
    <p:sldId id="2147479174" r:id="rId7"/>
    <p:sldId id="2147479087" r:id="rId8"/>
    <p:sldId id="2147479175" r:id="rId9"/>
    <p:sldId id="2147479173" r:id="rId10"/>
    <p:sldId id="2147479178" r:id="rId11"/>
    <p:sldId id="2147479160" r:id="rId12"/>
    <p:sldId id="2147479119" r:id="rId13"/>
    <p:sldId id="2147479122" r:id="rId14"/>
    <p:sldId id="2147479118" r:id="rId15"/>
    <p:sldId id="2147479125" r:id="rId16"/>
    <p:sldId id="2147479163" r:id="rId17"/>
    <p:sldId id="2145705687" r:id="rId18"/>
    <p:sldId id="2147479165" r:id="rId19"/>
    <p:sldId id="2147479179" r:id="rId20"/>
    <p:sldId id="2147479170" r:id="rId21"/>
    <p:sldId id="2147479164" r:id="rId22"/>
    <p:sldId id="2147479176" r:id="rId23"/>
    <p:sldId id="2147479166" r:id="rId24"/>
    <p:sldId id="2147479167" r:id="rId25"/>
    <p:sldId id="2147479168" r:id="rId26"/>
    <p:sldId id="2147479140" r:id="rId27"/>
    <p:sldId id="2147479141" r:id="rId28"/>
    <p:sldId id="2147479142" r:id="rId29"/>
    <p:sldId id="2147479143" r:id="rId30"/>
    <p:sldId id="2147479161" r:id="rId31"/>
    <p:sldId id="2147479162" r:id="rId32"/>
  </p:sldIdLst>
  <p:sldSz cx="12192000" cy="6858000"/>
  <p:notesSz cx="6669088" cy="99266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FFCC"/>
    <a:srgbClr val="00629D"/>
    <a:srgbClr val="00639C"/>
    <a:srgbClr val="083351"/>
    <a:srgbClr val="002A68"/>
    <a:srgbClr val="2479C5"/>
    <a:srgbClr val="E9E11B"/>
    <a:srgbClr val="00619E"/>
    <a:srgbClr val="5B7C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E58AA2-ED59-46AE-A3DB-C965870274BA}" v="6" dt="2026-03-10T13:58:00.634"/>
  </p1510:revLst>
</p1510:revInfo>
</file>

<file path=ppt/tableStyles.xml><?xml version="1.0" encoding="utf-8"?>
<a:tblStyleLst xmlns:a="http://schemas.openxmlformats.org/drawingml/2006/main" def="{5C22544A-7EE6-4342-B048-85BDC9FD1C3A}">
  <a:tblStyle styleId="{F5AB1C69-6EDB-4FF4-983F-18BD219EF322}" styleName="Mellanmörkt format 2 - Dekorfär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C2FFA5D-87B4-456A-9821-1D502468CF0F}" styleName="Format med tema 1 - dekorfärg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54"/>
    <p:restoredTop sz="94637"/>
  </p:normalViewPr>
  <p:slideViewPr>
    <p:cSldViewPr snapToGrid="0">
      <p:cViewPr varScale="1">
        <p:scale>
          <a:sx n="107" d="100"/>
          <a:sy n="107" d="100"/>
        </p:scale>
        <p:origin x="80" y="52"/>
      </p:cViewPr>
      <p:guideLst>
        <p:guide orient="horz" pos="2160"/>
        <p:guide pos="3840"/>
      </p:guideLst>
    </p:cSldViewPr>
  </p:slideViewPr>
  <p:notesTextViewPr>
    <p:cViewPr>
      <p:scale>
        <a:sx n="1" d="1"/>
        <a:sy n="1" d="1"/>
      </p:scale>
      <p:origin x="0" y="0"/>
    </p:cViewPr>
  </p:notesTextViewPr>
  <p:sorterViewPr>
    <p:cViewPr>
      <p:scale>
        <a:sx n="31" d="125"/>
        <a:sy n="31" d="125"/>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1" y="1"/>
            <a:ext cx="2890515" cy="496731"/>
          </a:xfrm>
          <a:prstGeom prst="rect">
            <a:avLst/>
          </a:prstGeom>
        </p:spPr>
        <p:txBody>
          <a:bodyPr vert="horz" lIns="91805" tIns="45903" rIns="91805" bIns="45903" rtlCol="0"/>
          <a:lstStyle>
            <a:lvl1pPr algn="l">
              <a:defRPr sz="1200"/>
            </a:lvl1pPr>
          </a:lstStyle>
          <a:p>
            <a:endParaRPr lang="sv-SE"/>
          </a:p>
        </p:txBody>
      </p:sp>
      <p:sp>
        <p:nvSpPr>
          <p:cNvPr id="3" name="Platshållare för datum 2"/>
          <p:cNvSpPr>
            <a:spLocks noGrp="1"/>
          </p:cNvSpPr>
          <p:nvPr>
            <p:ph type="dt" sz="quarter" idx="1"/>
          </p:nvPr>
        </p:nvSpPr>
        <p:spPr>
          <a:xfrm>
            <a:off x="3777002" y="1"/>
            <a:ext cx="2890514" cy="496731"/>
          </a:xfrm>
          <a:prstGeom prst="rect">
            <a:avLst/>
          </a:prstGeom>
        </p:spPr>
        <p:txBody>
          <a:bodyPr vert="horz" lIns="91805" tIns="45903" rIns="91805" bIns="45903" rtlCol="0"/>
          <a:lstStyle>
            <a:lvl1pPr algn="r">
              <a:defRPr sz="1200"/>
            </a:lvl1pPr>
          </a:lstStyle>
          <a:p>
            <a:fld id="{6385C310-9970-4B04-BB5D-C00F0F4B1612}" type="datetimeFigureOut">
              <a:rPr lang="sv-SE" smtClean="0"/>
              <a:pPr/>
              <a:t>2026-03-10</a:t>
            </a:fld>
            <a:endParaRPr lang="sv-SE"/>
          </a:p>
        </p:txBody>
      </p:sp>
      <p:sp>
        <p:nvSpPr>
          <p:cNvPr id="4" name="Platshållare för sidfot 3"/>
          <p:cNvSpPr>
            <a:spLocks noGrp="1"/>
          </p:cNvSpPr>
          <p:nvPr>
            <p:ph type="ftr" sz="quarter" idx="2"/>
          </p:nvPr>
        </p:nvSpPr>
        <p:spPr>
          <a:xfrm>
            <a:off x="1" y="9428309"/>
            <a:ext cx="2890515" cy="496731"/>
          </a:xfrm>
          <a:prstGeom prst="rect">
            <a:avLst/>
          </a:prstGeom>
        </p:spPr>
        <p:txBody>
          <a:bodyPr vert="horz" lIns="91805" tIns="45903" rIns="91805" bIns="45903" rtlCol="0" anchor="b"/>
          <a:lstStyle>
            <a:lvl1pPr algn="l">
              <a:defRPr sz="1200"/>
            </a:lvl1pPr>
          </a:lstStyle>
          <a:p>
            <a:endParaRPr lang="sv-SE"/>
          </a:p>
        </p:txBody>
      </p:sp>
      <p:sp>
        <p:nvSpPr>
          <p:cNvPr id="5" name="Platshållare för bildnummer 4"/>
          <p:cNvSpPr>
            <a:spLocks noGrp="1"/>
          </p:cNvSpPr>
          <p:nvPr>
            <p:ph type="sldNum" sz="quarter" idx="3"/>
          </p:nvPr>
        </p:nvSpPr>
        <p:spPr>
          <a:xfrm>
            <a:off x="3777002" y="9428309"/>
            <a:ext cx="2890514" cy="496731"/>
          </a:xfrm>
          <a:prstGeom prst="rect">
            <a:avLst/>
          </a:prstGeom>
        </p:spPr>
        <p:txBody>
          <a:bodyPr vert="horz" lIns="91805" tIns="45903" rIns="91805" bIns="45903" rtlCol="0" anchor="b"/>
          <a:lstStyle>
            <a:lvl1pPr algn="r">
              <a:defRPr sz="1200"/>
            </a:lvl1pPr>
          </a:lstStyle>
          <a:p>
            <a:fld id="{469E9C10-6EFA-47A6-9FE0-9B6F8C16262A}" type="slidenum">
              <a:rPr lang="sv-SE" smtClean="0"/>
              <a:pPr/>
              <a:t>‹#›</a:t>
            </a:fld>
            <a:endParaRPr lang="sv-SE"/>
          </a:p>
        </p:txBody>
      </p:sp>
    </p:spTree>
    <p:extLst>
      <p:ext uri="{BB962C8B-B14F-4D97-AF65-F5344CB8AC3E}">
        <p14:creationId xmlns:p14="http://schemas.microsoft.com/office/powerpoint/2010/main" val="7652187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1" y="0"/>
            <a:ext cx="2889939" cy="496333"/>
          </a:xfrm>
          <a:prstGeom prst="rect">
            <a:avLst/>
          </a:prstGeom>
          <a:noFill/>
          <a:ln w="9525">
            <a:noFill/>
            <a:miter lim="800000"/>
            <a:headEnd/>
            <a:tailEnd/>
          </a:ln>
          <a:effectLst/>
        </p:spPr>
        <p:txBody>
          <a:bodyPr vert="horz" wrap="square" lIns="91805" tIns="45903" rIns="91805" bIns="45903" numCol="1" anchor="t" anchorCtr="0" compatLnSpc="1">
            <a:prstTxWarp prst="textNoShape">
              <a:avLst/>
            </a:prstTxWarp>
          </a:bodyPr>
          <a:lstStyle>
            <a:lvl1pPr>
              <a:defRPr sz="1200"/>
            </a:lvl1pPr>
          </a:lstStyle>
          <a:p>
            <a:endParaRPr lang="en-US"/>
          </a:p>
        </p:txBody>
      </p:sp>
      <p:sp>
        <p:nvSpPr>
          <p:cNvPr id="6147" name="Rectangle 3"/>
          <p:cNvSpPr>
            <a:spLocks noGrp="1" noChangeArrowheads="1"/>
          </p:cNvSpPr>
          <p:nvPr>
            <p:ph type="dt" idx="1"/>
          </p:nvPr>
        </p:nvSpPr>
        <p:spPr bwMode="auto">
          <a:xfrm>
            <a:off x="3777606" y="0"/>
            <a:ext cx="2889939" cy="496333"/>
          </a:xfrm>
          <a:prstGeom prst="rect">
            <a:avLst/>
          </a:prstGeom>
          <a:noFill/>
          <a:ln w="9525">
            <a:noFill/>
            <a:miter lim="800000"/>
            <a:headEnd/>
            <a:tailEnd/>
          </a:ln>
          <a:effectLst/>
        </p:spPr>
        <p:txBody>
          <a:bodyPr vert="horz" wrap="square" lIns="91805" tIns="45903" rIns="91805" bIns="45903" numCol="1" anchor="t" anchorCtr="0" compatLnSpc="1">
            <a:prstTxWarp prst="textNoShape">
              <a:avLst/>
            </a:prstTxWarp>
          </a:bodyPr>
          <a:lstStyle>
            <a:lvl1pPr algn="r">
              <a:defRPr sz="1200"/>
            </a:lvl1pPr>
          </a:lstStyle>
          <a:p>
            <a:endParaRPr lang="en-US"/>
          </a:p>
        </p:txBody>
      </p:sp>
      <p:sp>
        <p:nvSpPr>
          <p:cNvPr id="6148" name="Rectangle 4"/>
          <p:cNvSpPr>
            <a:spLocks noGrp="1" noRot="1" noChangeAspect="1" noChangeArrowheads="1" noTextEdit="1"/>
          </p:cNvSpPr>
          <p:nvPr>
            <p:ph type="sldImg" idx="2"/>
          </p:nvPr>
        </p:nvSpPr>
        <p:spPr bwMode="auto">
          <a:xfrm>
            <a:off x="26988" y="744538"/>
            <a:ext cx="6615112" cy="3722687"/>
          </a:xfrm>
          <a:prstGeom prst="rect">
            <a:avLst/>
          </a:prstGeom>
          <a:noFill/>
          <a:ln w="9525">
            <a:solidFill>
              <a:srgbClr val="000000"/>
            </a:solidFill>
            <a:miter lim="800000"/>
            <a:headEnd/>
            <a:tailEnd/>
          </a:ln>
          <a:effectLst/>
        </p:spPr>
      </p:sp>
      <p:sp>
        <p:nvSpPr>
          <p:cNvPr id="6149" name="Rectangle 5"/>
          <p:cNvSpPr>
            <a:spLocks noGrp="1" noChangeArrowheads="1"/>
          </p:cNvSpPr>
          <p:nvPr>
            <p:ph type="body" sz="quarter" idx="3"/>
          </p:nvPr>
        </p:nvSpPr>
        <p:spPr bwMode="auto">
          <a:xfrm>
            <a:off x="666909" y="4715155"/>
            <a:ext cx="5335270" cy="4466988"/>
          </a:xfrm>
          <a:prstGeom prst="rect">
            <a:avLst/>
          </a:prstGeom>
          <a:noFill/>
          <a:ln w="9525">
            <a:noFill/>
            <a:miter lim="800000"/>
            <a:headEnd/>
            <a:tailEnd/>
          </a:ln>
          <a:effectLst/>
        </p:spPr>
        <p:txBody>
          <a:bodyPr vert="horz" wrap="square" lIns="91805" tIns="45903" rIns="91805" bIns="4590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50" name="Rectangle 6"/>
          <p:cNvSpPr>
            <a:spLocks noGrp="1" noChangeArrowheads="1"/>
          </p:cNvSpPr>
          <p:nvPr>
            <p:ph type="ftr" sz="quarter" idx="4"/>
          </p:nvPr>
        </p:nvSpPr>
        <p:spPr bwMode="auto">
          <a:xfrm>
            <a:off x="1" y="9428583"/>
            <a:ext cx="2889939" cy="496333"/>
          </a:xfrm>
          <a:prstGeom prst="rect">
            <a:avLst/>
          </a:prstGeom>
          <a:noFill/>
          <a:ln w="9525">
            <a:noFill/>
            <a:miter lim="800000"/>
            <a:headEnd/>
            <a:tailEnd/>
          </a:ln>
          <a:effectLst/>
        </p:spPr>
        <p:txBody>
          <a:bodyPr vert="horz" wrap="square" lIns="91805" tIns="45903" rIns="91805" bIns="45903" numCol="1" anchor="b" anchorCtr="0" compatLnSpc="1">
            <a:prstTxWarp prst="textNoShape">
              <a:avLst/>
            </a:prstTxWarp>
          </a:bodyPr>
          <a:lstStyle>
            <a:lvl1pPr>
              <a:defRPr sz="1200"/>
            </a:lvl1pPr>
          </a:lstStyle>
          <a:p>
            <a:endParaRPr lang="en-US"/>
          </a:p>
        </p:txBody>
      </p:sp>
      <p:sp>
        <p:nvSpPr>
          <p:cNvPr id="6151" name="Rectangle 7"/>
          <p:cNvSpPr>
            <a:spLocks noGrp="1" noChangeArrowheads="1"/>
          </p:cNvSpPr>
          <p:nvPr>
            <p:ph type="sldNum" sz="quarter" idx="5"/>
          </p:nvPr>
        </p:nvSpPr>
        <p:spPr bwMode="auto">
          <a:xfrm>
            <a:off x="3777606" y="9428583"/>
            <a:ext cx="2889939" cy="496333"/>
          </a:xfrm>
          <a:prstGeom prst="rect">
            <a:avLst/>
          </a:prstGeom>
          <a:noFill/>
          <a:ln w="9525">
            <a:noFill/>
            <a:miter lim="800000"/>
            <a:headEnd/>
            <a:tailEnd/>
          </a:ln>
          <a:effectLst/>
        </p:spPr>
        <p:txBody>
          <a:bodyPr vert="horz" wrap="square" lIns="91805" tIns="45903" rIns="91805" bIns="45903" numCol="1" anchor="b" anchorCtr="0" compatLnSpc="1">
            <a:prstTxWarp prst="textNoShape">
              <a:avLst/>
            </a:prstTxWarp>
          </a:bodyPr>
          <a:lstStyle>
            <a:lvl1pPr algn="r">
              <a:defRPr sz="1200"/>
            </a:lvl1pPr>
          </a:lstStyle>
          <a:p>
            <a:fld id="{737BCE3D-E115-4590-863E-5E224B7C37B0}" type="slidenum">
              <a:rPr lang="en-US"/>
              <a:pPr/>
              <a:t>‹#›</a:t>
            </a:fld>
            <a:endParaRPr lang="en-US"/>
          </a:p>
        </p:txBody>
      </p:sp>
    </p:spTree>
    <p:extLst>
      <p:ext uri="{BB962C8B-B14F-4D97-AF65-F5344CB8AC3E}">
        <p14:creationId xmlns:p14="http://schemas.microsoft.com/office/powerpoint/2010/main" val="273135798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737BCE3D-E115-4590-863E-5E224B7C37B0}" type="slidenum">
              <a:rPr lang="en-US" smtClean="0"/>
              <a:pPr/>
              <a:t>1</a:t>
            </a:fld>
            <a:endParaRPr lang="en-US"/>
          </a:p>
        </p:txBody>
      </p:sp>
    </p:spTree>
    <p:extLst>
      <p:ext uri="{BB962C8B-B14F-4D97-AF65-F5344CB8AC3E}">
        <p14:creationId xmlns:p14="http://schemas.microsoft.com/office/powerpoint/2010/main" val="40128366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303434-A709-CBA1-38BC-5009F94217D8}"/>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344B1A46-C652-84A5-4660-EA8B19BC891C}"/>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D5173D39-590F-A6BA-E66B-3C743ED1A7EC}"/>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10CB3FAC-E288-3533-812A-ABB80E6D1139}"/>
              </a:ext>
            </a:extLst>
          </p:cNvPr>
          <p:cNvSpPr>
            <a:spLocks noGrp="1"/>
          </p:cNvSpPr>
          <p:nvPr>
            <p:ph type="sldNum" sz="quarter" idx="5"/>
          </p:nvPr>
        </p:nvSpPr>
        <p:spPr/>
        <p:txBody>
          <a:bodyPr/>
          <a:lstStyle/>
          <a:p>
            <a:fld id="{737BCE3D-E115-4590-863E-5E224B7C37B0}" type="slidenum">
              <a:rPr lang="en-US" smtClean="0"/>
              <a:pPr/>
              <a:t>12</a:t>
            </a:fld>
            <a:endParaRPr lang="en-US"/>
          </a:p>
        </p:txBody>
      </p:sp>
    </p:spTree>
    <p:extLst>
      <p:ext uri="{BB962C8B-B14F-4D97-AF65-F5344CB8AC3E}">
        <p14:creationId xmlns:p14="http://schemas.microsoft.com/office/powerpoint/2010/main" val="3021726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EE4871-F627-6B35-0887-C5A9C5BE2C6F}"/>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27C2CFCB-167C-3DA5-72B4-D223B61DAD22}"/>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536CDD29-11FC-30A1-13D4-FD4BF837939A}"/>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4AF2BBB7-0B36-657B-2C53-E631B25E63EA}"/>
              </a:ext>
            </a:extLst>
          </p:cNvPr>
          <p:cNvSpPr>
            <a:spLocks noGrp="1"/>
          </p:cNvSpPr>
          <p:nvPr>
            <p:ph type="sldNum" sz="quarter" idx="5"/>
          </p:nvPr>
        </p:nvSpPr>
        <p:spPr/>
        <p:txBody>
          <a:bodyPr/>
          <a:lstStyle/>
          <a:p>
            <a:fld id="{737BCE3D-E115-4590-863E-5E224B7C37B0}" type="slidenum">
              <a:rPr lang="en-US" smtClean="0"/>
              <a:pPr/>
              <a:t>13</a:t>
            </a:fld>
            <a:endParaRPr lang="en-US"/>
          </a:p>
        </p:txBody>
      </p:sp>
    </p:spTree>
    <p:extLst>
      <p:ext uri="{BB962C8B-B14F-4D97-AF65-F5344CB8AC3E}">
        <p14:creationId xmlns:p14="http://schemas.microsoft.com/office/powerpoint/2010/main" val="4947658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88975"/>
            <a:ext cx="6132512" cy="3449638"/>
          </a:xfrm>
        </p:spPr>
      </p:sp>
      <p:sp>
        <p:nvSpPr>
          <p:cNvPr id="3" name="Notes Placeholder 2"/>
          <p:cNvSpPr>
            <a:spLocks noGrp="1"/>
          </p:cNvSpPr>
          <p:nvPr>
            <p:ph type="body" idx="1"/>
          </p:nvPr>
        </p:nvSpPr>
        <p:spPr/>
        <p:txBody>
          <a:bodyPr/>
          <a:lstStyle/>
          <a:p>
            <a:r>
              <a:rPr lang="en-US" b="1" dirty="0"/>
              <a:t>Vad ska vi </a:t>
            </a:r>
            <a:r>
              <a:rPr lang="en-US" b="1" dirty="0" err="1"/>
              <a:t>göra</a:t>
            </a:r>
            <a:r>
              <a:rPr lang="en-US" b="1" dirty="0"/>
              <a:t> </a:t>
            </a:r>
            <a:r>
              <a:rPr lang="en-US" b="1" dirty="0" err="1"/>
              <a:t>framåt</a:t>
            </a:r>
            <a:r>
              <a:rPr lang="en-US" b="1" dirty="0"/>
              <a:t>.</a:t>
            </a:r>
          </a:p>
          <a:p>
            <a:r>
              <a:rPr lang="en-US" dirty="0"/>
              <a:t>Success ….</a:t>
            </a:r>
            <a:r>
              <a:rPr lang="en-US" dirty="0" err="1"/>
              <a:t>hur</a:t>
            </a:r>
            <a:r>
              <a:rPr lang="en-US" dirty="0"/>
              <a:t> ser </a:t>
            </a:r>
            <a:r>
              <a:rPr lang="en-US" dirty="0" err="1"/>
              <a:t>processen</a:t>
            </a:r>
            <a:r>
              <a:rPr lang="en-US" dirty="0"/>
              <a:t> </a:t>
            </a:r>
            <a:r>
              <a:rPr lang="en-US" dirty="0" err="1"/>
              <a:t>ut</a:t>
            </a:r>
            <a:r>
              <a:rPr lang="en-US" dirty="0"/>
              <a:t> </a:t>
            </a:r>
            <a:r>
              <a:rPr lang="en-US" dirty="0" err="1"/>
              <a:t>och</a:t>
            </a:r>
            <a:r>
              <a:rPr lang="en-US" dirty="0"/>
              <a:t> </a:t>
            </a:r>
            <a:r>
              <a:rPr lang="en-US" dirty="0" err="1"/>
              <a:t>vad</a:t>
            </a:r>
            <a:r>
              <a:rPr lang="en-US" dirty="0"/>
              <a:t> ska </a:t>
            </a:r>
            <a:r>
              <a:rPr lang="en-US" dirty="0" err="1"/>
              <a:t>ske</a:t>
            </a:r>
            <a:r>
              <a:rPr lang="en-US" dirty="0"/>
              <a:t> </a:t>
            </a:r>
            <a:r>
              <a:rPr lang="en-US" dirty="0" err="1"/>
              <a:t>på</a:t>
            </a:r>
            <a:r>
              <a:rPr lang="en-US" dirty="0"/>
              <a:t> </a:t>
            </a:r>
            <a:r>
              <a:rPr lang="en-US" dirty="0" err="1"/>
              <a:t>vägen</a:t>
            </a:r>
            <a:r>
              <a:rPr lang="en-US" dirty="0"/>
              <a:t>. Fylla </a:t>
            </a:r>
            <a:r>
              <a:rPr lang="en-US" dirty="0" err="1"/>
              <a:t>staplarna</a:t>
            </a:r>
            <a:r>
              <a:rPr lang="en-US" dirty="0"/>
              <a:t> </a:t>
            </a:r>
            <a:r>
              <a:rPr lang="en-US" dirty="0" err="1"/>
              <a:t>efter</a:t>
            </a:r>
            <a:r>
              <a:rPr lang="en-US" dirty="0"/>
              <a:t> hand</a:t>
            </a:r>
          </a:p>
        </p:txBody>
      </p:sp>
      <p:sp>
        <p:nvSpPr>
          <p:cNvPr id="4" name="Slide Number Placeholder 3"/>
          <p:cNvSpPr>
            <a:spLocks noGrp="1"/>
          </p:cNvSpPr>
          <p:nvPr>
            <p:ph type="sldNum" sz="quarter" idx="5"/>
          </p:nvPr>
        </p:nvSpPr>
        <p:spPr/>
        <p:txBody>
          <a:bodyPr/>
          <a:lstStyle/>
          <a:p>
            <a:fld id="{3A94E69C-C28A-4BE6-BE89-71D8FB2035FD}" type="slidenum">
              <a:rPr lang="en-US" smtClean="0"/>
              <a:pPr/>
              <a:t>14</a:t>
            </a:fld>
            <a:endParaRPr lang="en-US"/>
          </a:p>
        </p:txBody>
      </p:sp>
    </p:spTree>
    <p:extLst>
      <p:ext uri="{BB962C8B-B14F-4D97-AF65-F5344CB8AC3E}">
        <p14:creationId xmlns:p14="http://schemas.microsoft.com/office/powerpoint/2010/main" val="3253544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117B26-0379-1488-7B39-C1F56FF5F97D}"/>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FF72424A-02E3-AB09-288F-840CCE81BCE4}"/>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F9EFF798-69EF-21F9-6DF9-FF74CE8D0ED6}"/>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F876BBB8-A32F-3316-8E7D-8DABE911C716}"/>
              </a:ext>
            </a:extLst>
          </p:cNvPr>
          <p:cNvSpPr>
            <a:spLocks noGrp="1"/>
          </p:cNvSpPr>
          <p:nvPr>
            <p:ph type="sldNum" sz="quarter" idx="5"/>
          </p:nvPr>
        </p:nvSpPr>
        <p:spPr/>
        <p:txBody>
          <a:bodyPr/>
          <a:lstStyle/>
          <a:p>
            <a:fld id="{737BCE3D-E115-4590-863E-5E224B7C37B0}" type="slidenum">
              <a:rPr lang="en-US" smtClean="0"/>
              <a:pPr/>
              <a:t>15</a:t>
            </a:fld>
            <a:endParaRPr lang="en-US"/>
          </a:p>
        </p:txBody>
      </p:sp>
    </p:spTree>
    <p:extLst>
      <p:ext uri="{BB962C8B-B14F-4D97-AF65-F5344CB8AC3E}">
        <p14:creationId xmlns:p14="http://schemas.microsoft.com/office/powerpoint/2010/main" val="11562938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F8AB20-BB98-8B40-D397-86C5A14FC203}"/>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AF1DDEB2-F2FC-D47B-1FFD-02775AE7733A}"/>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29C0466C-E426-6392-4F8C-05223B384A7F}"/>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F34202CC-D393-9A62-06F6-6F3611591E83}"/>
              </a:ext>
            </a:extLst>
          </p:cNvPr>
          <p:cNvSpPr>
            <a:spLocks noGrp="1"/>
          </p:cNvSpPr>
          <p:nvPr>
            <p:ph type="sldNum" sz="quarter" idx="5"/>
          </p:nvPr>
        </p:nvSpPr>
        <p:spPr/>
        <p:txBody>
          <a:bodyPr/>
          <a:lstStyle/>
          <a:p>
            <a:fld id="{737BCE3D-E115-4590-863E-5E224B7C37B0}" type="slidenum">
              <a:rPr lang="en-US" smtClean="0"/>
              <a:pPr/>
              <a:t>16</a:t>
            </a:fld>
            <a:endParaRPr lang="en-US"/>
          </a:p>
        </p:txBody>
      </p:sp>
    </p:spTree>
    <p:extLst>
      <p:ext uri="{BB962C8B-B14F-4D97-AF65-F5344CB8AC3E}">
        <p14:creationId xmlns:p14="http://schemas.microsoft.com/office/powerpoint/2010/main" val="26512631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Detta är en sammanställning av remissvaren på helhetsnivå.</a:t>
            </a:r>
          </a:p>
          <a:p>
            <a:endParaRPr lang="sv-SE" dirty="0"/>
          </a:p>
          <a:p>
            <a:r>
              <a:rPr lang="sv-SE" sz="1200" b="1" kern="1200" dirty="0">
                <a:solidFill>
                  <a:schemeClr val="tx1"/>
                </a:solidFill>
                <a:effectLst/>
                <a:latin typeface="Arial" charset="0"/>
                <a:ea typeface="+mn-ea"/>
                <a:cs typeface="Arial" charset="0"/>
              </a:rPr>
              <a:t>1. Sammanfattande bild av remissvaren</a:t>
            </a:r>
          </a:p>
          <a:p>
            <a:r>
              <a:rPr lang="sv-SE" sz="1200" kern="1200" dirty="0">
                <a:solidFill>
                  <a:schemeClr val="tx1"/>
                </a:solidFill>
                <a:effectLst/>
                <a:latin typeface="Arial" charset="0"/>
                <a:ea typeface="+mn-ea"/>
                <a:cs typeface="Arial" charset="0"/>
              </a:rPr>
              <a:t>Totalt har 12 remissvar inkommit på Strategi 2036. Svarsfrekvensen är ca 30 procent och sammantaget visar remissutfallet ett brett stöd för strategins övergripande inriktning, ambition och struktur. Ingen remissinstans avstyrker strategin som helhet. Tystnad från andra remissinstanser kan betyda att man instämmer, att frågan inte upplevs som central eller att man inte hunnit/orkat svara. Synpunkter bör därför förslagsvis vägas utifrån </a:t>
            </a:r>
            <a:r>
              <a:rPr lang="sv-SE" sz="1200" i="1" kern="1200" dirty="0">
                <a:solidFill>
                  <a:schemeClr val="tx1"/>
                </a:solidFill>
                <a:effectLst/>
                <a:latin typeface="Arial" charset="0"/>
                <a:ea typeface="+mn-ea"/>
                <a:cs typeface="Arial" charset="0"/>
              </a:rPr>
              <a:t>hur många</a:t>
            </a:r>
            <a:r>
              <a:rPr lang="sv-SE" sz="1200" kern="1200" dirty="0">
                <a:solidFill>
                  <a:schemeClr val="tx1"/>
                </a:solidFill>
                <a:effectLst/>
                <a:latin typeface="Arial" charset="0"/>
                <a:ea typeface="+mn-ea"/>
                <a:cs typeface="Arial" charset="0"/>
              </a:rPr>
              <a:t> som lyfter dem, </a:t>
            </a:r>
            <a:r>
              <a:rPr lang="sv-SE" sz="1200" i="1" kern="1200" dirty="0">
                <a:solidFill>
                  <a:schemeClr val="tx1"/>
                </a:solidFill>
                <a:effectLst/>
                <a:latin typeface="Arial" charset="0"/>
                <a:ea typeface="+mn-ea"/>
                <a:cs typeface="Arial" charset="0"/>
              </a:rPr>
              <a:t>vilken nivå</a:t>
            </a:r>
            <a:r>
              <a:rPr lang="sv-SE" sz="1200" kern="1200" dirty="0">
                <a:solidFill>
                  <a:schemeClr val="tx1"/>
                </a:solidFill>
                <a:effectLst/>
                <a:latin typeface="Arial" charset="0"/>
                <a:ea typeface="+mn-ea"/>
                <a:cs typeface="Arial" charset="0"/>
              </a:rPr>
              <a:t> de kommer från (distrikt, kommitté, råd) och </a:t>
            </a:r>
            <a:r>
              <a:rPr lang="sv-SE" sz="1200" i="1" kern="1200" dirty="0">
                <a:solidFill>
                  <a:schemeClr val="tx1"/>
                </a:solidFill>
                <a:effectLst/>
                <a:latin typeface="Arial" charset="0"/>
                <a:ea typeface="+mn-ea"/>
                <a:cs typeface="Arial" charset="0"/>
              </a:rPr>
              <a:t>om de rör strategi (vad) eller genomförande (hur).</a:t>
            </a:r>
            <a:endParaRPr lang="sv-SE" sz="1200" kern="1200" dirty="0">
              <a:solidFill>
                <a:schemeClr val="tx1"/>
              </a:solidFill>
              <a:effectLst/>
              <a:latin typeface="Arial" charset="0"/>
              <a:ea typeface="+mn-ea"/>
              <a:cs typeface="Arial" charset="0"/>
            </a:endParaRPr>
          </a:p>
          <a:p>
            <a:r>
              <a:rPr lang="sv-SE" sz="1200" b="1" kern="1200" dirty="0">
                <a:solidFill>
                  <a:schemeClr val="tx1"/>
                </a:solidFill>
                <a:effectLst/>
                <a:latin typeface="Arial" charset="0"/>
                <a:ea typeface="+mn-ea"/>
                <a:cs typeface="Arial" charset="0"/>
              </a:rPr>
              <a:t>Det finns ett tydligt stöd för Strategi 2036:s inriktning, ambition och övergripande struktur.</a:t>
            </a:r>
            <a:endParaRPr lang="sv-SE" sz="1200" kern="1200" dirty="0">
              <a:solidFill>
                <a:schemeClr val="tx1"/>
              </a:solidFill>
              <a:effectLst/>
              <a:latin typeface="Arial" charset="0"/>
              <a:ea typeface="+mn-ea"/>
              <a:cs typeface="Arial" charset="0"/>
            </a:endParaRPr>
          </a:p>
          <a:p>
            <a:r>
              <a:rPr lang="sv-SE" sz="1200" kern="1200" dirty="0">
                <a:solidFill>
                  <a:schemeClr val="tx1"/>
                </a:solidFill>
                <a:effectLst/>
                <a:latin typeface="Arial" charset="0"/>
                <a:ea typeface="+mn-ea"/>
                <a:cs typeface="Arial" charset="0"/>
              </a:rPr>
              <a:t>När man läser de enskilda svaren bör man inte heller </a:t>
            </a:r>
            <a:r>
              <a:rPr lang="sv-SE" sz="1200" b="1" kern="1200" dirty="0">
                <a:solidFill>
                  <a:schemeClr val="tx1"/>
                </a:solidFill>
                <a:effectLst/>
                <a:latin typeface="Arial" charset="0"/>
                <a:ea typeface="+mn-ea"/>
                <a:cs typeface="Arial" charset="0"/>
              </a:rPr>
              <a:t>läsa dem som en opinionsundersökning</a:t>
            </a:r>
            <a:r>
              <a:rPr lang="sv-SE" sz="1200" kern="1200" dirty="0">
                <a:solidFill>
                  <a:schemeClr val="tx1"/>
                </a:solidFill>
                <a:effectLst/>
                <a:latin typeface="Arial" charset="0"/>
                <a:ea typeface="+mn-ea"/>
                <a:cs typeface="Arial" charset="0"/>
              </a:rPr>
              <a:t>, utan som kvalitativa inspel. Ett påstående som förekommer i </a:t>
            </a:r>
            <a:r>
              <a:rPr lang="sv-SE" sz="1200" i="1" kern="1200" dirty="0">
                <a:solidFill>
                  <a:schemeClr val="tx1"/>
                </a:solidFill>
                <a:effectLst/>
                <a:latin typeface="Arial" charset="0"/>
                <a:ea typeface="+mn-ea"/>
                <a:cs typeface="Arial" charset="0"/>
              </a:rPr>
              <a:t>ett</a:t>
            </a:r>
            <a:r>
              <a:rPr lang="sv-SE" sz="1200" kern="1200" dirty="0">
                <a:solidFill>
                  <a:schemeClr val="tx1"/>
                </a:solidFill>
                <a:effectLst/>
                <a:latin typeface="Arial" charset="0"/>
                <a:ea typeface="+mn-ea"/>
                <a:cs typeface="Arial" charset="0"/>
              </a:rPr>
              <a:t> eller </a:t>
            </a:r>
            <a:r>
              <a:rPr lang="sv-SE" sz="1200" i="1" kern="1200" dirty="0">
                <a:solidFill>
                  <a:schemeClr val="tx1"/>
                </a:solidFill>
                <a:effectLst/>
                <a:latin typeface="Arial" charset="0"/>
                <a:ea typeface="+mn-ea"/>
                <a:cs typeface="Arial" charset="0"/>
              </a:rPr>
              <a:t>två</a:t>
            </a:r>
            <a:r>
              <a:rPr lang="sv-SE" sz="1200" kern="1200" dirty="0">
                <a:solidFill>
                  <a:schemeClr val="tx1"/>
                </a:solidFill>
                <a:effectLst/>
                <a:latin typeface="Arial" charset="0"/>
                <a:ea typeface="+mn-ea"/>
                <a:cs typeface="Arial" charset="0"/>
              </a:rPr>
              <a:t> svar är </a:t>
            </a:r>
            <a:r>
              <a:rPr lang="sv-SE" sz="1200" b="1" kern="1200" dirty="0">
                <a:solidFill>
                  <a:schemeClr val="tx1"/>
                </a:solidFill>
                <a:effectLst/>
                <a:latin typeface="Arial" charset="0"/>
                <a:ea typeface="+mn-ea"/>
                <a:cs typeface="Arial" charset="0"/>
              </a:rPr>
              <a:t>inte per automatik en majoritetsuppfattning</a:t>
            </a:r>
            <a:r>
              <a:rPr lang="sv-SE" sz="1200" kern="1200" dirty="0">
                <a:solidFill>
                  <a:schemeClr val="tx1"/>
                </a:solidFill>
                <a:effectLst/>
                <a:latin typeface="Arial" charset="0"/>
                <a:ea typeface="+mn-ea"/>
                <a:cs typeface="Arial" charset="0"/>
              </a:rPr>
              <a:t>. </a:t>
            </a:r>
          </a:p>
          <a:p>
            <a:r>
              <a:rPr lang="sv-SE" sz="1200" kern="1200" dirty="0">
                <a:solidFill>
                  <a:schemeClr val="tx1"/>
                </a:solidFill>
                <a:effectLst/>
                <a:latin typeface="Arial" charset="0"/>
                <a:ea typeface="+mn-ea"/>
                <a:cs typeface="Arial" charset="0"/>
              </a:rPr>
              <a:t>Remissinstanserna uttrycker starkt stöd och insikt/förståelse för behovet av en långsiktig strategi och de uttrycker sitt stöd för att förbundet tydliggör riktning och prioriteringar. Synpunkterna är genomgående konstruktiva och speglar ett starkt engagemang för skyttesportens framtida utveckling. De inkomna remissvaren ger en relativt </a:t>
            </a:r>
            <a:r>
              <a:rPr lang="sv-SE" sz="1200" b="1" kern="1200" dirty="0">
                <a:solidFill>
                  <a:schemeClr val="tx1"/>
                </a:solidFill>
                <a:effectLst/>
                <a:latin typeface="Arial" charset="0"/>
                <a:ea typeface="+mn-ea"/>
                <a:cs typeface="Arial" charset="0"/>
              </a:rPr>
              <a:t>tydlig och samstämmig bild</a:t>
            </a:r>
            <a:r>
              <a:rPr lang="sv-SE" sz="1200" kern="1200" dirty="0">
                <a:solidFill>
                  <a:schemeClr val="tx1"/>
                </a:solidFill>
                <a:effectLst/>
                <a:latin typeface="Arial" charset="0"/>
                <a:ea typeface="+mn-ea"/>
                <a:cs typeface="Arial" charset="0"/>
              </a:rPr>
              <a:t>:</a:t>
            </a:r>
          </a:p>
          <a:p>
            <a:r>
              <a:rPr lang="sv-SE" sz="1200" kern="1200" dirty="0">
                <a:solidFill>
                  <a:schemeClr val="tx1"/>
                </a:solidFill>
                <a:effectLst/>
                <a:latin typeface="Arial" charset="0"/>
                <a:ea typeface="+mn-ea"/>
                <a:cs typeface="Arial" charset="0"/>
              </a:rPr>
              <a:t>Flertalet instanser ställer sig </a:t>
            </a:r>
            <a:r>
              <a:rPr lang="sv-SE" sz="1200" b="1" kern="1200" dirty="0">
                <a:solidFill>
                  <a:schemeClr val="tx1"/>
                </a:solidFill>
                <a:effectLst/>
                <a:latin typeface="Arial" charset="0"/>
                <a:ea typeface="+mn-ea"/>
                <a:cs typeface="Arial" charset="0"/>
              </a:rPr>
              <a:t>helt bakom</a:t>
            </a:r>
            <a:r>
              <a:rPr lang="sv-SE" sz="1200" kern="1200" dirty="0">
                <a:solidFill>
                  <a:schemeClr val="tx1"/>
                </a:solidFill>
                <a:effectLst/>
                <a:latin typeface="Arial" charset="0"/>
                <a:ea typeface="+mn-ea"/>
                <a:cs typeface="Arial" charset="0"/>
              </a:rPr>
              <a:t> vision, verksamhetsidé och fokusområden utan ändringskrav (till exempel Värmland, Skåne).</a:t>
            </a:r>
          </a:p>
          <a:p>
            <a:r>
              <a:rPr lang="sv-SE" sz="1200" b="1" kern="1200" dirty="0">
                <a:solidFill>
                  <a:schemeClr val="tx1"/>
                </a:solidFill>
                <a:effectLst/>
                <a:latin typeface="Arial" charset="0"/>
                <a:ea typeface="+mn-ea"/>
                <a:cs typeface="Arial" charset="0"/>
              </a:rPr>
              <a:t>2. Värdering och viktning av inkomna synpunkter</a:t>
            </a:r>
          </a:p>
          <a:p>
            <a:r>
              <a:rPr lang="sv-SE" sz="1200" kern="1200" dirty="0">
                <a:solidFill>
                  <a:schemeClr val="tx1"/>
                </a:solidFill>
                <a:effectLst/>
                <a:latin typeface="Arial" charset="0"/>
                <a:ea typeface="+mn-ea"/>
                <a:cs typeface="Arial" charset="0"/>
              </a:rPr>
              <a:t>Eftersom svarsfrekvensen inte är fullständig, bör remissvaren inte heller tolkas kvantitativt. Med andra ord att enskilda synpunkter per automatik inte behöver innebära bred samsyn.</a:t>
            </a:r>
            <a:br>
              <a:rPr lang="sv-SE" sz="1200" kern="1200" dirty="0">
                <a:solidFill>
                  <a:schemeClr val="tx1"/>
                </a:solidFill>
                <a:effectLst/>
                <a:latin typeface="Arial" charset="0"/>
                <a:ea typeface="+mn-ea"/>
                <a:cs typeface="Arial" charset="0"/>
              </a:rPr>
            </a:br>
            <a:br>
              <a:rPr lang="sv-SE" sz="1200" kern="1200" dirty="0">
                <a:solidFill>
                  <a:schemeClr val="tx1"/>
                </a:solidFill>
                <a:effectLst/>
                <a:latin typeface="Arial" charset="0"/>
                <a:ea typeface="+mn-ea"/>
                <a:cs typeface="Arial" charset="0"/>
              </a:rPr>
            </a:br>
            <a:r>
              <a:rPr lang="sv-SE" sz="1200" kern="1200" dirty="0">
                <a:solidFill>
                  <a:schemeClr val="tx1"/>
                </a:solidFill>
                <a:effectLst/>
                <a:latin typeface="Arial" charset="0"/>
                <a:ea typeface="+mn-ea"/>
                <a:cs typeface="Arial" charset="0"/>
              </a:rPr>
              <a:t>Har vid analysen försökt värdera synpunkterna utifrån om de återkommer i flera remissvar, om de berör strategisk inriktning (vad) eller genomförande (hur)eller om de rör långsiktiga förutsättningar för förbund, distrikt och föreningar.</a:t>
            </a:r>
            <a:br>
              <a:rPr lang="sv-SE" sz="1200" kern="1200" dirty="0">
                <a:solidFill>
                  <a:schemeClr val="tx1"/>
                </a:solidFill>
                <a:effectLst/>
                <a:latin typeface="Arial" charset="0"/>
                <a:ea typeface="+mn-ea"/>
                <a:cs typeface="Arial" charset="0"/>
              </a:rPr>
            </a:br>
            <a:br>
              <a:rPr lang="sv-SE" sz="1200" kern="1200" dirty="0">
                <a:solidFill>
                  <a:schemeClr val="tx1"/>
                </a:solidFill>
                <a:effectLst/>
                <a:latin typeface="Arial" charset="0"/>
                <a:ea typeface="+mn-ea"/>
                <a:cs typeface="Arial" charset="0"/>
              </a:rPr>
            </a:br>
            <a:r>
              <a:rPr lang="sv-SE" sz="1200" kern="1200" dirty="0">
                <a:solidFill>
                  <a:schemeClr val="tx1"/>
                </a:solidFill>
                <a:effectLst/>
                <a:latin typeface="Arial" charset="0"/>
                <a:ea typeface="+mn-ea"/>
                <a:cs typeface="Arial" charset="0"/>
              </a:rPr>
              <a:t>Synpunkter av operativ karaktär föreslås därför hanteras i kommande handlingsplaner och verksamhetsinriktningar snarare än i Strategi 2036. Nedan en övergripande sammanställning i tre olika delar utifrån de frågor som lyfts i deras remissvar (visserligen utifrån hur jag ser och tolkar svaren).</a:t>
            </a:r>
          </a:p>
          <a:p>
            <a:endParaRPr lang="sv-SE" dirty="0"/>
          </a:p>
        </p:txBody>
      </p:sp>
      <p:sp>
        <p:nvSpPr>
          <p:cNvPr id="4" name="Platshållare för bildnummer 3"/>
          <p:cNvSpPr>
            <a:spLocks noGrp="1"/>
          </p:cNvSpPr>
          <p:nvPr>
            <p:ph type="sldNum" sz="quarter" idx="5"/>
          </p:nvPr>
        </p:nvSpPr>
        <p:spPr/>
        <p:txBody>
          <a:bodyPr/>
          <a:lstStyle/>
          <a:p>
            <a:fld id="{737BCE3D-E115-4590-863E-5E224B7C37B0}" type="slidenum">
              <a:rPr lang="en-US" smtClean="0"/>
              <a:pPr/>
              <a:t>17</a:t>
            </a:fld>
            <a:endParaRPr lang="en-US"/>
          </a:p>
        </p:txBody>
      </p:sp>
    </p:spTree>
    <p:extLst>
      <p:ext uri="{BB962C8B-B14F-4D97-AF65-F5344CB8AC3E}">
        <p14:creationId xmlns:p14="http://schemas.microsoft.com/office/powerpoint/2010/main" val="13751548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Detta är svar från </a:t>
            </a:r>
            <a:r>
              <a:rPr lang="sv-SE" dirty="0" err="1"/>
              <a:t>exem,pelvis</a:t>
            </a:r>
            <a:r>
              <a:rPr lang="sv-SE" dirty="0"/>
              <a:t> Sthlm och Väst. Direkta citat i detta och nästkommande bilder.</a:t>
            </a:r>
          </a:p>
        </p:txBody>
      </p:sp>
      <p:sp>
        <p:nvSpPr>
          <p:cNvPr id="4" name="Platshållare för bildnummer 3"/>
          <p:cNvSpPr>
            <a:spLocks noGrp="1"/>
          </p:cNvSpPr>
          <p:nvPr>
            <p:ph type="sldNum" sz="quarter" idx="5"/>
          </p:nvPr>
        </p:nvSpPr>
        <p:spPr/>
        <p:txBody>
          <a:bodyPr/>
          <a:lstStyle/>
          <a:p>
            <a:fld id="{737BCE3D-E115-4590-863E-5E224B7C37B0}" type="slidenum">
              <a:rPr lang="en-US" smtClean="0"/>
              <a:pPr/>
              <a:t>18</a:t>
            </a:fld>
            <a:endParaRPr lang="en-US"/>
          </a:p>
        </p:txBody>
      </p:sp>
    </p:spTree>
    <p:extLst>
      <p:ext uri="{BB962C8B-B14F-4D97-AF65-F5344CB8AC3E}">
        <p14:creationId xmlns:p14="http://schemas.microsoft.com/office/powerpoint/2010/main" val="28852081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C2F721-87CC-F34F-CAD4-B3C403DFDA13}"/>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FF1ED77A-52B4-F5A1-4B6D-F94C85F0E214}"/>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241D55AD-476F-6AAD-BE54-C59E1DE2CD49}"/>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D9ED2477-E0AD-AFDB-643A-07D6798311AB}"/>
              </a:ext>
            </a:extLst>
          </p:cNvPr>
          <p:cNvSpPr>
            <a:spLocks noGrp="1"/>
          </p:cNvSpPr>
          <p:nvPr>
            <p:ph type="sldNum" sz="quarter" idx="5"/>
          </p:nvPr>
        </p:nvSpPr>
        <p:spPr/>
        <p:txBody>
          <a:bodyPr/>
          <a:lstStyle/>
          <a:p>
            <a:fld id="{737BCE3D-E115-4590-863E-5E224B7C37B0}" type="slidenum">
              <a:rPr lang="en-US" smtClean="0"/>
              <a:pPr/>
              <a:t>23</a:t>
            </a:fld>
            <a:endParaRPr lang="en-US"/>
          </a:p>
        </p:txBody>
      </p:sp>
    </p:spTree>
    <p:extLst>
      <p:ext uri="{BB962C8B-B14F-4D97-AF65-F5344CB8AC3E}">
        <p14:creationId xmlns:p14="http://schemas.microsoft.com/office/powerpoint/2010/main" val="1641777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6859AE-1503-0858-8992-9A69203CEFED}"/>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4A5F8C0A-C1DB-5D86-2D41-0F1BF66B6603}"/>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3636CE14-315A-F314-0F61-8DCC05856DC2}"/>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9CF55EA6-2212-16CE-35CF-171AF2A275D5}"/>
              </a:ext>
            </a:extLst>
          </p:cNvPr>
          <p:cNvSpPr>
            <a:spLocks noGrp="1"/>
          </p:cNvSpPr>
          <p:nvPr>
            <p:ph type="sldNum" sz="quarter" idx="5"/>
          </p:nvPr>
        </p:nvSpPr>
        <p:spPr/>
        <p:txBody>
          <a:bodyPr/>
          <a:lstStyle/>
          <a:p>
            <a:fld id="{737BCE3D-E115-4590-863E-5E224B7C37B0}" type="slidenum">
              <a:rPr lang="en-US" smtClean="0"/>
              <a:pPr/>
              <a:t>24</a:t>
            </a:fld>
            <a:endParaRPr lang="en-US"/>
          </a:p>
        </p:txBody>
      </p:sp>
    </p:spTree>
    <p:extLst>
      <p:ext uri="{BB962C8B-B14F-4D97-AF65-F5344CB8AC3E}">
        <p14:creationId xmlns:p14="http://schemas.microsoft.com/office/powerpoint/2010/main" val="27407453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F9BB92-3A7B-75B7-0493-A1F233C55BE9}"/>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8E08147C-CEA2-4071-018B-1A5462570A8E}"/>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459D8726-4BC1-81D3-FD04-05FB55867320}"/>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08112E50-E249-D47A-B48F-0B6DA2DA69AD}"/>
              </a:ext>
            </a:extLst>
          </p:cNvPr>
          <p:cNvSpPr>
            <a:spLocks noGrp="1"/>
          </p:cNvSpPr>
          <p:nvPr>
            <p:ph type="sldNum" sz="quarter" idx="5"/>
          </p:nvPr>
        </p:nvSpPr>
        <p:spPr/>
        <p:txBody>
          <a:bodyPr/>
          <a:lstStyle/>
          <a:p>
            <a:fld id="{737BCE3D-E115-4590-863E-5E224B7C37B0}" type="slidenum">
              <a:rPr lang="en-US" smtClean="0"/>
              <a:pPr/>
              <a:t>25</a:t>
            </a:fld>
            <a:endParaRPr lang="en-US"/>
          </a:p>
        </p:txBody>
      </p:sp>
    </p:spTree>
    <p:extLst>
      <p:ext uri="{BB962C8B-B14F-4D97-AF65-F5344CB8AC3E}">
        <p14:creationId xmlns:p14="http://schemas.microsoft.com/office/powerpoint/2010/main" val="3052042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C74F91-84CC-84CF-4EFF-5D2A7541240D}"/>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98F72E7B-E918-9468-7250-E609516229F3}"/>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B2ED9FA6-C2AC-822F-3E50-37237D02EB08}"/>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6393CD01-E25D-E905-45BC-DAFFDDCF6691}"/>
              </a:ext>
            </a:extLst>
          </p:cNvPr>
          <p:cNvSpPr>
            <a:spLocks noGrp="1"/>
          </p:cNvSpPr>
          <p:nvPr>
            <p:ph type="sldNum" sz="quarter" idx="5"/>
          </p:nvPr>
        </p:nvSpPr>
        <p:spPr/>
        <p:txBody>
          <a:bodyPr/>
          <a:lstStyle/>
          <a:p>
            <a:fld id="{737BCE3D-E115-4590-863E-5E224B7C37B0}" type="slidenum">
              <a:rPr lang="en-US" smtClean="0"/>
              <a:pPr/>
              <a:t>2</a:t>
            </a:fld>
            <a:endParaRPr lang="en-US"/>
          </a:p>
        </p:txBody>
      </p:sp>
    </p:spTree>
    <p:extLst>
      <p:ext uri="{BB962C8B-B14F-4D97-AF65-F5344CB8AC3E}">
        <p14:creationId xmlns:p14="http://schemas.microsoft.com/office/powerpoint/2010/main" val="3102445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AA1289-76D2-210E-8C0B-1F4A8EE3454F}"/>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EAC706CF-E2E5-1F3F-3BF4-76F0E87C9E4E}"/>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39E285FF-75AE-C416-88F5-2F530032E718}"/>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5EA3DBB1-C773-A5F9-09A1-A7A1C7CD4460}"/>
              </a:ext>
            </a:extLst>
          </p:cNvPr>
          <p:cNvSpPr>
            <a:spLocks noGrp="1"/>
          </p:cNvSpPr>
          <p:nvPr>
            <p:ph type="sldNum" sz="quarter" idx="5"/>
          </p:nvPr>
        </p:nvSpPr>
        <p:spPr/>
        <p:txBody>
          <a:bodyPr/>
          <a:lstStyle/>
          <a:p>
            <a:fld id="{737BCE3D-E115-4590-863E-5E224B7C37B0}" type="slidenum">
              <a:rPr lang="en-US" smtClean="0"/>
              <a:pPr/>
              <a:t>26</a:t>
            </a:fld>
            <a:endParaRPr lang="en-US"/>
          </a:p>
        </p:txBody>
      </p:sp>
    </p:spTree>
    <p:extLst>
      <p:ext uri="{BB962C8B-B14F-4D97-AF65-F5344CB8AC3E}">
        <p14:creationId xmlns:p14="http://schemas.microsoft.com/office/powerpoint/2010/main" val="20406694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39FD99-D2D2-5FA2-B75D-F90462C151C3}"/>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63871159-5A0A-1E33-72BF-4BE3780F14A2}"/>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3CB48A80-8B70-95F4-898D-CBF93CB76A8F}"/>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190A857E-E2CB-65DF-B971-33FB8020CB02}"/>
              </a:ext>
            </a:extLst>
          </p:cNvPr>
          <p:cNvSpPr>
            <a:spLocks noGrp="1"/>
          </p:cNvSpPr>
          <p:nvPr>
            <p:ph type="sldNum" sz="quarter" idx="5"/>
          </p:nvPr>
        </p:nvSpPr>
        <p:spPr/>
        <p:txBody>
          <a:bodyPr/>
          <a:lstStyle/>
          <a:p>
            <a:fld id="{737BCE3D-E115-4590-863E-5E224B7C37B0}" type="slidenum">
              <a:rPr lang="en-US" smtClean="0"/>
              <a:pPr/>
              <a:t>27</a:t>
            </a:fld>
            <a:endParaRPr lang="en-US"/>
          </a:p>
        </p:txBody>
      </p:sp>
    </p:spTree>
    <p:extLst>
      <p:ext uri="{BB962C8B-B14F-4D97-AF65-F5344CB8AC3E}">
        <p14:creationId xmlns:p14="http://schemas.microsoft.com/office/powerpoint/2010/main" val="35562450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737BCE3D-E115-4590-863E-5E224B7C37B0}" type="slidenum">
              <a:rPr lang="en-US" smtClean="0"/>
              <a:pPr/>
              <a:t>28</a:t>
            </a:fld>
            <a:endParaRPr lang="en-US"/>
          </a:p>
        </p:txBody>
      </p:sp>
    </p:spTree>
    <p:extLst>
      <p:ext uri="{BB962C8B-B14F-4D97-AF65-F5344CB8AC3E}">
        <p14:creationId xmlns:p14="http://schemas.microsoft.com/office/powerpoint/2010/main" val="351910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11E85D-A9DE-6F50-8BCC-B78ADE7C82AE}"/>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2F4B083E-0205-35AA-6A05-270CC2A4FDAC}"/>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9B75DB15-785E-E1F7-E47D-AFC379D41B4A}"/>
              </a:ext>
            </a:extLst>
          </p:cNvPr>
          <p:cNvSpPr>
            <a:spLocks noGrp="1"/>
          </p:cNvSpPr>
          <p:nvPr>
            <p:ph type="body" idx="1"/>
          </p:nvPr>
        </p:nvSpPr>
        <p:spPr/>
        <p:txBody>
          <a:bodyPr/>
          <a:lstStyle/>
          <a:p>
            <a:r>
              <a:rPr lang="sv-SE" dirty="0"/>
              <a:t>LC</a:t>
            </a:r>
          </a:p>
        </p:txBody>
      </p:sp>
      <p:sp>
        <p:nvSpPr>
          <p:cNvPr id="4" name="Platshållare för bildnummer 3">
            <a:extLst>
              <a:ext uri="{FF2B5EF4-FFF2-40B4-BE49-F238E27FC236}">
                <a16:creationId xmlns:a16="http://schemas.microsoft.com/office/drawing/2014/main" id="{905847B4-3818-0FF1-D0A9-BC1DF8A4FB4B}"/>
              </a:ext>
            </a:extLst>
          </p:cNvPr>
          <p:cNvSpPr>
            <a:spLocks noGrp="1"/>
          </p:cNvSpPr>
          <p:nvPr>
            <p:ph type="sldNum" sz="quarter" idx="10"/>
          </p:nvPr>
        </p:nvSpPr>
        <p:spPr/>
        <p:txBody>
          <a:bodyPr/>
          <a:lstStyle/>
          <a:p>
            <a:fld id="{4BAA55EC-5595-4418-ADFA-DEEB21C27272}" type="slidenum">
              <a:rPr lang="en-GB" smtClean="0"/>
              <a:t>3</a:t>
            </a:fld>
            <a:endParaRPr lang="en-GB" dirty="0"/>
          </a:p>
        </p:txBody>
      </p:sp>
    </p:spTree>
    <p:extLst>
      <p:ext uri="{BB962C8B-B14F-4D97-AF65-F5344CB8AC3E}">
        <p14:creationId xmlns:p14="http://schemas.microsoft.com/office/powerpoint/2010/main" val="3761152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B6A5F7-B132-E3EC-EB21-54EB25E82853}"/>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0EEC7E9C-32FC-8F42-0491-1C149140A7F7}"/>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F804F001-038F-D085-D779-9B8F3BDA74E5}"/>
              </a:ext>
            </a:extLst>
          </p:cNvPr>
          <p:cNvSpPr>
            <a:spLocks noGrp="1"/>
          </p:cNvSpPr>
          <p:nvPr>
            <p:ph type="body" idx="1"/>
          </p:nvPr>
        </p:nvSpPr>
        <p:spPr/>
        <p:txBody>
          <a:bodyPr/>
          <a:lstStyle/>
          <a:p>
            <a:r>
              <a:rPr lang="sv-SE" dirty="0"/>
              <a:t>LC</a:t>
            </a:r>
          </a:p>
        </p:txBody>
      </p:sp>
      <p:sp>
        <p:nvSpPr>
          <p:cNvPr id="4" name="Platshållare för bildnummer 3">
            <a:extLst>
              <a:ext uri="{FF2B5EF4-FFF2-40B4-BE49-F238E27FC236}">
                <a16:creationId xmlns:a16="http://schemas.microsoft.com/office/drawing/2014/main" id="{66AF98B8-D13B-C7D9-D3B6-02C0EB85A7F1}"/>
              </a:ext>
            </a:extLst>
          </p:cNvPr>
          <p:cNvSpPr>
            <a:spLocks noGrp="1"/>
          </p:cNvSpPr>
          <p:nvPr>
            <p:ph type="sldNum" sz="quarter" idx="10"/>
          </p:nvPr>
        </p:nvSpPr>
        <p:spPr/>
        <p:txBody>
          <a:bodyPr/>
          <a:lstStyle/>
          <a:p>
            <a:fld id="{4BAA55EC-5595-4418-ADFA-DEEB21C27272}" type="slidenum">
              <a:rPr lang="en-GB" smtClean="0"/>
              <a:t>4</a:t>
            </a:fld>
            <a:endParaRPr lang="en-GB" dirty="0"/>
          </a:p>
        </p:txBody>
      </p:sp>
    </p:spTree>
    <p:extLst>
      <p:ext uri="{BB962C8B-B14F-4D97-AF65-F5344CB8AC3E}">
        <p14:creationId xmlns:p14="http://schemas.microsoft.com/office/powerpoint/2010/main" val="1100900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Animering – klicka fram en i taget: </a:t>
            </a:r>
            <a:r>
              <a:rPr lang="sv-SE" b="1" dirty="0"/>
              <a:t>Remissvar – Strategi2036 – Synpunkter och konstruktiva idéer</a:t>
            </a:r>
          </a:p>
        </p:txBody>
      </p:sp>
      <p:sp>
        <p:nvSpPr>
          <p:cNvPr id="4" name="Platshållare för bildnummer 3"/>
          <p:cNvSpPr>
            <a:spLocks noGrp="1"/>
          </p:cNvSpPr>
          <p:nvPr>
            <p:ph type="sldNum" sz="quarter" idx="5"/>
          </p:nvPr>
        </p:nvSpPr>
        <p:spPr/>
        <p:txBody>
          <a:bodyPr/>
          <a:lstStyle/>
          <a:p>
            <a:fld id="{737BCE3D-E115-4590-863E-5E224B7C37B0}" type="slidenum">
              <a:rPr lang="en-US" smtClean="0"/>
              <a:pPr/>
              <a:t>6</a:t>
            </a:fld>
            <a:endParaRPr lang="en-US"/>
          </a:p>
        </p:txBody>
      </p:sp>
    </p:spTree>
    <p:extLst>
      <p:ext uri="{BB962C8B-B14F-4D97-AF65-F5344CB8AC3E}">
        <p14:creationId xmlns:p14="http://schemas.microsoft.com/office/powerpoint/2010/main" val="7952766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152505-A03A-5809-7597-D382B092AABA}"/>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19FE45BE-9CA5-BFD4-A988-261A80E94E0B}"/>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D8656BF2-9B7D-E59A-55B7-3E2C0926F55D}"/>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C5510B3D-B48A-7355-29C8-08F47474AF65}"/>
              </a:ext>
            </a:extLst>
          </p:cNvPr>
          <p:cNvSpPr>
            <a:spLocks noGrp="1"/>
          </p:cNvSpPr>
          <p:nvPr>
            <p:ph type="sldNum" sz="quarter" idx="5"/>
          </p:nvPr>
        </p:nvSpPr>
        <p:spPr/>
        <p:txBody>
          <a:bodyPr/>
          <a:lstStyle/>
          <a:p>
            <a:fld id="{737BCE3D-E115-4590-863E-5E224B7C37B0}" type="slidenum">
              <a:rPr lang="en-US" smtClean="0"/>
              <a:pPr/>
              <a:t>7</a:t>
            </a:fld>
            <a:endParaRPr lang="en-US"/>
          </a:p>
        </p:txBody>
      </p:sp>
    </p:spTree>
    <p:extLst>
      <p:ext uri="{BB962C8B-B14F-4D97-AF65-F5344CB8AC3E}">
        <p14:creationId xmlns:p14="http://schemas.microsoft.com/office/powerpoint/2010/main" val="961069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397CA8-D7E6-A5FA-EEE4-0A5712CF8F06}"/>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DA57CABD-34A9-BAF5-6E96-E76536A1B9D5}"/>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82FA7CC1-A8BC-7D77-A0AA-E598198754DB}"/>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6EADFF22-C736-B61B-6292-97FA2E985037}"/>
              </a:ext>
            </a:extLst>
          </p:cNvPr>
          <p:cNvSpPr>
            <a:spLocks noGrp="1"/>
          </p:cNvSpPr>
          <p:nvPr>
            <p:ph type="sldNum" sz="quarter" idx="5"/>
          </p:nvPr>
        </p:nvSpPr>
        <p:spPr/>
        <p:txBody>
          <a:bodyPr/>
          <a:lstStyle/>
          <a:p>
            <a:fld id="{737BCE3D-E115-4590-863E-5E224B7C37B0}" type="slidenum">
              <a:rPr lang="en-US" smtClean="0"/>
              <a:pPr/>
              <a:t>9</a:t>
            </a:fld>
            <a:endParaRPr lang="en-US"/>
          </a:p>
        </p:txBody>
      </p:sp>
    </p:spTree>
    <p:extLst>
      <p:ext uri="{BB962C8B-B14F-4D97-AF65-F5344CB8AC3E}">
        <p14:creationId xmlns:p14="http://schemas.microsoft.com/office/powerpoint/2010/main" val="38686819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0FE825-8C29-E0F7-1DC0-481EA171095A}"/>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826AAD3D-CFB4-E04D-73B5-3020E247D3FA}"/>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0E68F0B0-AABF-EEA5-ECA3-1A455B6C0909}"/>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4A88B657-11BE-0E08-7BEF-3009DA525A0A}"/>
              </a:ext>
            </a:extLst>
          </p:cNvPr>
          <p:cNvSpPr>
            <a:spLocks noGrp="1"/>
          </p:cNvSpPr>
          <p:nvPr>
            <p:ph type="sldNum" sz="quarter" idx="5"/>
          </p:nvPr>
        </p:nvSpPr>
        <p:spPr/>
        <p:txBody>
          <a:bodyPr/>
          <a:lstStyle/>
          <a:p>
            <a:fld id="{737BCE3D-E115-4590-863E-5E224B7C37B0}" type="slidenum">
              <a:rPr lang="en-US" smtClean="0"/>
              <a:pPr/>
              <a:t>10</a:t>
            </a:fld>
            <a:endParaRPr lang="en-US"/>
          </a:p>
        </p:txBody>
      </p:sp>
    </p:spTree>
    <p:extLst>
      <p:ext uri="{BB962C8B-B14F-4D97-AF65-F5344CB8AC3E}">
        <p14:creationId xmlns:p14="http://schemas.microsoft.com/office/powerpoint/2010/main" val="19735282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54041D-D0C0-FF4D-A352-9D86F8CDB022}"/>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C2DD7E5F-ADF6-9691-B946-8342762BB045}"/>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8FE61F05-DA11-95F0-9255-BD55D2F0CAA5}"/>
              </a:ext>
            </a:extLst>
          </p:cNvPr>
          <p:cNvSpPr>
            <a:spLocks noGrp="1"/>
          </p:cNvSpPr>
          <p:nvPr>
            <p:ph type="body" idx="1"/>
          </p:nvPr>
        </p:nvSpPr>
        <p:spPr/>
        <p:txBody>
          <a:bodyPr/>
          <a:lstStyle/>
          <a:p>
            <a:r>
              <a:rPr lang="sv-SE" dirty="0"/>
              <a:t>Se till att denna läggs till </a:t>
            </a:r>
            <a:r>
              <a:rPr lang="sv-SE" dirty="0" err="1"/>
              <a:t>påa</a:t>
            </a:r>
            <a:r>
              <a:rPr lang="sv-SE" dirty="0"/>
              <a:t> för deltagarna.</a:t>
            </a:r>
          </a:p>
        </p:txBody>
      </p:sp>
      <p:sp>
        <p:nvSpPr>
          <p:cNvPr id="4" name="Platshållare för bildnummer 3">
            <a:extLst>
              <a:ext uri="{FF2B5EF4-FFF2-40B4-BE49-F238E27FC236}">
                <a16:creationId xmlns:a16="http://schemas.microsoft.com/office/drawing/2014/main" id="{FAD43BF1-8693-C501-6607-F59CC9CD4213}"/>
              </a:ext>
            </a:extLst>
          </p:cNvPr>
          <p:cNvSpPr>
            <a:spLocks noGrp="1"/>
          </p:cNvSpPr>
          <p:nvPr>
            <p:ph type="sldNum" sz="quarter" idx="5"/>
          </p:nvPr>
        </p:nvSpPr>
        <p:spPr/>
        <p:txBody>
          <a:bodyPr/>
          <a:lstStyle/>
          <a:p>
            <a:fld id="{737BCE3D-E115-4590-863E-5E224B7C37B0}" type="slidenum">
              <a:rPr lang="en-US" smtClean="0"/>
              <a:pPr/>
              <a:t>11</a:t>
            </a:fld>
            <a:endParaRPr lang="en-US"/>
          </a:p>
        </p:txBody>
      </p:sp>
    </p:spTree>
    <p:extLst>
      <p:ext uri="{BB962C8B-B14F-4D97-AF65-F5344CB8AC3E}">
        <p14:creationId xmlns:p14="http://schemas.microsoft.com/office/powerpoint/2010/main" val="32854569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Förstasida">
    <p:bg>
      <p:bgPr>
        <a:gradFill rotWithShape="1">
          <a:gsLst>
            <a:gs pos="0">
              <a:srgbClr val="5B7CC6"/>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914400" y="3780164"/>
            <a:ext cx="10363200" cy="1160439"/>
          </a:xfrm>
        </p:spPr>
        <p:txBody>
          <a:bodyPr/>
          <a:lstStyle>
            <a:lvl1pPr>
              <a:defRPr sz="3600" cap="all" baseline="0">
                <a:solidFill>
                  <a:schemeClr val="tx1"/>
                </a:solidFill>
                <a:latin typeface="Calibri Light" panose="020F0302020204030204" pitchFamily="34" charset="0"/>
                <a:cs typeface="Century Gothic"/>
              </a:defRPr>
            </a:lvl1pPr>
          </a:lstStyle>
          <a:p>
            <a:r>
              <a:rPr lang="sv-SE"/>
              <a:t>Klicka här för att ändra mall för rubrikformat</a:t>
            </a:r>
            <a:endParaRPr lang="en-US"/>
          </a:p>
        </p:txBody>
      </p:sp>
      <p:sp>
        <p:nvSpPr>
          <p:cNvPr id="4099" name="Rectangle 3"/>
          <p:cNvSpPr>
            <a:spLocks noGrp="1" noChangeArrowheads="1"/>
          </p:cNvSpPr>
          <p:nvPr>
            <p:ph type="subTitle" idx="1"/>
          </p:nvPr>
        </p:nvSpPr>
        <p:spPr>
          <a:xfrm>
            <a:off x="1915885" y="5149933"/>
            <a:ext cx="8447315" cy="600627"/>
          </a:xfrm>
        </p:spPr>
        <p:txBody>
          <a:bodyPr/>
          <a:lstStyle>
            <a:lvl1pPr marL="0" indent="0" algn="ctr">
              <a:buFontTx/>
              <a:buNone/>
              <a:defRPr sz="2400" baseline="0">
                <a:solidFill>
                  <a:schemeClr val="tx1"/>
                </a:solidFill>
                <a:latin typeface="Calibri Light" panose="020F0302020204030204" pitchFamily="34" charset="0"/>
                <a:cs typeface="Century Gothic"/>
              </a:defRPr>
            </a:lvl1pPr>
          </a:lstStyle>
          <a:p>
            <a:r>
              <a:rPr lang="sv-SE"/>
              <a:t>Klicka här för att ändra mall för underrubrikformat</a:t>
            </a:r>
            <a:endParaRPr lang="en-US"/>
          </a:p>
        </p:txBody>
      </p:sp>
      <p:cxnSp>
        <p:nvCxnSpPr>
          <p:cNvPr id="7" name="Rak 6"/>
          <p:cNvCxnSpPr/>
          <p:nvPr userDrawn="1"/>
        </p:nvCxnSpPr>
        <p:spPr>
          <a:xfrm>
            <a:off x="-9672" y="6104665"/>
            <a:ext cx="12192000" cy="0"/>
          </a:xfrm>
          <a:prstGeom prst="line">
            <a:avLst/>
          </a:prstGeom>
          <a:noFill/>
          <a:ln w="25400" cap="flat" cmpd="sng" algn="ctr">
            <a:solidFill>
              <a:sysClr val="window" lastClr="FFFFFF"/>
            </a:solidFill>
            <a:prstDash val="solid"/>
          </a:ln>
          <a:effectLst/>
        </p:spPr>
      </p:cxnSp>
      <p:sp>
        <p:nvSpPr>
          <p:cNvPr id="8" name="textruta 11"/>
          <p:cNvSpPr txBox="1"/>
          <p:nvPr userDrawn="1"/>
        </p:nvSpPr>
        <p:spPr>
          <a:xfrm>
            <a:off x="48384" y="6190064"/>
            <a:ext cx="12192000" cy="646331"/>
          </a:xfrm>
          <a:prstGeom prst="rect">
            <a:avLst/>
          </a:prstGeom>
          <a:noFill/>
        </p:spPr>
        <p:txBody>
          <a:bodyPr wrap="square" rtlCol="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sysClr val="window" lastClr="FFFFFF"/>
                </a:solidFill>
                <a:effectLst/>
                <a:uLnTx/>
                <a:uFillTx/>
                <a:latin typeface="Century Gothic"/>
                <a:ea typeface="+mn-ea"/>
                <a:cs typeface="Century Gothic"/>
              </a:rPr>
              <a:t>Svenska Skyttesportförbundet | </a:t>
            </a:r>
            <a:r>
              <a:rPr kumimoji="0" lang="sv-SE" sz="1800" b="0" i="1" u="none" strike="noStrike" kern="1200" cap="none" spc="0" normalizeH="0" baseline="0" noProof="0">
                <a:ln>
                  <a:noFill/>
                </a:ln>
                <a:solidFill>
                  <a:sysClr val="window" lastClr="FFFFFF"/>
                </a:solidFill>
                <a:effectLst/>
                <a:uLnTx/>
                <a:uFillTx/>
                <a:latin typeface="Century Gothic"/>
                <a:ea typeface="+mn-ea"/>
                <a:cs typeface="Century Gothic"/>
              </a:rPr>
              <a:t>Swedish Shooting Sport Federation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a:ln>
                  <a:noFill/>
                </a:ln>
                <a:solidFill>
                  <a:sysClr val="window" lastClr="FFFFFF"/>
                </a:solidFill>
                <a:effectLst/>
                <a:uLnTx/>
                <a:uFillTx/>
                <a:latin typeface="Calibri Light" panose="020F0302020204030204" pitchFamily="34" charset="0"/>
                <a:ea typeface="+mn-ea"/>
                <a:cs typeface="Century Gothic"/>
              </a:rPr>
              <a:t>www.skyttesport.se</a:t>
            </a:r>
          </a:p>
        </p:txBody>
      </p:sp>
      <p:pic>
        <p:nvPicPr>
          <p:cNvPr id="5" name="Bildobjekt 4" descr="SvSF logga.ps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82406" y="394983"/>
            <a:ext cx="1723955" cy="24544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istasida">
    <p:bg>
      <p:bgPr>
        <a:gradFill rotWithShape="1">
          <a:gsLst>
            <a:gs pos="0">
              <a:srgbClr val="5B7CC6"/>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cxnSp>
        <p:nvCxnSpPr>
          <p:cNvPr id="7" name="Rak 6"/>
          <p:cNvCxnSpPr/>
          <p:nvPr userDrawn="1"/>
        </p:nvCxnSpPr>
        <p:spPr>
          <a:xfrm>
            <a:off x="-9672" y="6104665"/>
            <a:ext cx="12192000" cy="0"/>
          </a:xfrm>
          <a:prstGeom prst="line">
            <a:avLst/>
          </a:prstGeom>
          <a:noFill/>
          <a:ln w="25400" cap="flat" cmpd="sng" algn="ctr">
            <a:solidFill>
              <a:sysClr val="window" lastClr="FFFFFF"/>
            </a:solidFill>
            <a:prstDash val="solid"/>
          </a:ln>
          <a:effectLst/>
        </p:spPr>
      </p:cxnSp>
      <p:sp>
        <p:nvSpPr>
          <p:cNvPr id="8" name="textruta 11"/>
          <p:cNvSpPr txBox="1"/>
          <p:nvPr userDrawn="1"/>
        </p:nvSpPr>
        <p:spPr>
          <a:xfrm>
            <a:off x="48384" y="6190064"/>
            <a:ext cx="12192000" cy="646331"/>
          </a:xfrm>
          <a:prstGeom prst="rect">
            <a:avLst/>
          </a:prstGeom>
          <a:noFill/>
        </p:spPr>
        <p:txBody>
          <a:bodyPr wrap="square" rtlCol="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sysClr val="window" lastClr="FFFFFF"/>
                </a:solidFill>
                <a:effectLst/>
                <a:uLnTx/>
                <a:uFillTx/>
                <a:latin typeface="Century Gothic"/>
                <a:ea typeface="+mn-ea"/>
                <a:cs typeface="Century Gothic"/>
              </a:rPr>
              <a:t>Svenska Skyttesportförbundet | </a:t>
            </a:r>
            <a:r>
              <a:rPr kumimoji="0" lang="sv-SE" sz="1800" b="0" i="1" u="none" strike="noStrike" kern="1200" cap="none" spc="0" normalizeH="0" baseline="0" noProof="0">
                <a:ln>
                  <a:noFill/>
                </a:ln>
                <a:solidFill>
                  <a:sysClr val="window" lastClr="FFFFFF"/>
                </a:solidFill>
                <a:effectLst/>
                <a:uLnTx/>
                <a:uFillTx/>
                <a:latin typeface="Century Gothic"/>
                <a:ea typeface="+mn-ea"/>
                <a:cs typeface="Century Gothic"/>
              </a:rPr>
              <a:t>Swedish Shooting Sport Federation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a:ln>
                  <a:noFill/>
                </a:ln>
                <a:solidFill>
                  <a:sysClr val="window" lastClr="FFFFFF"/>
                </a:solidFill>
                <a:effectLst/>
                <a:uLnTx/>
                <a:uFillTx/>
                <a:latin typeface="Calibri Light" panose="020F0302020204030204" pitchFamily="34" charset="0"/>
                <a:ea typeface="+mn-ea"/>
                <a:cs typeface="Century Gothic"/>
              </a:rPr>
              <a:t>www.skyttesport.se</a:t>
            </a:r>
          </a:p>
        </p:txBody>
      </p:sp>
      <p:pic>
        <p:nvPicPr>
          <p:cNvPr id="5" name="Bildobjekt 4" descr="SvSF logga.ps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65842" y="958240"/>
            <a:ext cx="3060316" cy="4357058"/>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3295403136"/>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6" name="Subtitle 2"/>
          <p:cNvSpPr>
            <a:spLocks noGrp="1"/>
          </p:cNvSpPr>
          <p:nvPr>
            <p:ph type="subTitle" idx="13"/>
          </p:nvPr>
        </p:nvSpPr>
        <p:spPr>
          <a:xfrm>
            <a:off x="609600" y="1396723"/>
            <a:ext cx="11040000" cy="370200"/>
          </a:xfrm>
        </p:spPr>
        <p:txBody>
          <a:bodyPr wrap="none" tIns="0" anchor="b">
            <a:noAutofit/>
          </a:bodyPr>
          <a:lstStyle>
            <a:lvl1pPr marL="0" indent="0" algn="l">
              <a:buNone/>
              <a:defRPr sz="2000" b="0" spc="-131" baseline="0">
                <a:solidFill>
                  <a:srgbClr val="6E6E6E"/>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GB" dirty="0"/>
          </a:p>
        </p:txBody>
      </p:sp>
      <p:sp>
        <p:nvSpPr>
          <p:cNvPr id="7" name="textruta 7"/>
          <p:cNvSpPr txBox="1">
            <a:spLocks noChangeArrowheads="1"/>
          </p:cNvSpPr>
          <p:nvPr userDrawn="1"/>
        </p:nvSpPr>
        <p:spPr bwMode="auto">
          <a:xfrm>
            <a:off x="-1507608" y="802804"/>
            <a:ext cx="1391728" cy="400110"/>
          </a:xfrm>
          <a:prstGeom prst="rect">
            <a:avLst/>
          </a:prstGeom>
          <a:noFill/>
          <a:ln>
            <a:noFill/>
          </a:ln>
        </p:spPr>
        <p:txBody>
          <a:bodyPr wrap="none">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r" eaLnBrk="1" hangingPunct="1"/>
            <a:r>
              <a:rPr lang="en-GB" sz="1000" noProof="0">
                <a:solidFill>
                  <a:schemeClr val="tx1"/>
                </a:solidFill>
                <a:latin typeface="+mj-lt"/>
              </a:rPr>
              <a:t>Title</a:t>
            </a:r>
            <a:br>
              <a:rPr lang="en-GB" sz="1000" noProof="0">
                <a:solidFill>
                  <a:schemeClr val="tx1"/>
                </a:solidFill>
                <a:latin typeface="+mj-lt"/>
              </a:rPr>
            </a:br>
            <a:r>
              <a:rPr lang="en-GB" sz="1000" noProof="0">
                <a:solidFill>
                  <a:schemeClr val="tx1"/>
                </a:solidFill>
                <a:latin typeface="+mj-lt"/>
              </a:rPr>
              <a:t>Arial, Bold, 40 pt, red</a:t>
            </a:r>
          </a:p>
        </p:txBody>
      </p:sp>
      <p:sp>
        <p:nvSpPr>
          <p:cNvPr id="9" name="textruta 7"/>
          <p:cNvSpPr txBox="1">
            <a:spLocks noChangeArrowheads="1"/>
          </p:cNvSpPr>
          <p:nvPr userDrawn="1"/>
        </p:nvSpPr>
        <p:spPr bwMode="auto">
          <a:xfrm>
            <a:off x="-1570331" y="1319748"/>
            <a:ext cx="1451038" cy="400110"/>
          </a:xfrm>
          <a:prstGeom prst="rect">
            <a:avLst/>
          </a:prstGeom>
          <a:noFill/>
          <a:ln>
            <a:noFill/>
          </a:ln>
        </p:spPr>
        <p:txBody>
          <a:bodyPr wrap="none">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r" eaLnBrk="1" hangingPunct="1"/>
            <a:r>
              <a:rPr lang="en-GB" sz="1000" noProof="0">
                <a:solidFill>
                  <a:schemeClr val="tx1"/>
                </a:solidFill>
                <a:latin typeface="+mj-lt"/>
              </a:rPr>
              <a:t>Subtitle</a:t>
            </a:r>
            <a:br>
              <a:rPr lang="en-GB" sz="1000" noProof="0">
                <a:solidFill>
                  <a:schemeClr val="tx1"/>
                </a:solidFill>
                <a:latin typeface="+mj-lt"/>
              </a:rPr>
            </a:br>
            <a:r>
              <a:rPr lang="en-GB" sz="1000" noProof="0">
                <a:solidFill>
                  <a:schemeClr val="tx1"/>
                </a:solidFill>
                <a:latin typeface="+mj-lt"/>
              </a:rPr>
              <a:t>Arial, Bold, 40 pt, grey</a:t>
            </a:r>
          </a:p>
        </p:txBody>
      </p:sp>
    </p:spTree>
    <p:extLst>
      <p:ext uri="{BB962C8B-B14F-4D97-AF65-F5344CB8AC3E}">
        <p14:creationId xmlns:p14="http://schemas.microsoft.com/office/powerpoint/2010/main" val="18702494"/>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0: Content &amp; Box">
    <p:spTree>
      <p:nvGrpSpPr>
        <p:cNvPr id="1" name=""/>
        <p:cNvGrpSpPr/>
        <p:nvPr/>
      </p:nvGrpSpPr>
      <p:grpSpPr>
        <a:xfrm>
          <a:off x="0" y="0"/>
          <a:ext cx="0" cy="0"/>
          <a:chOff x="0" y="0"/>
          <a:chExt cx="0" cy="0"/>
        </a:xfrm>
      </p:grpSpPr>
      <p:sp>
        <p:nvSpPr>
          <p:cNvPr id="9" name="Content Placeholder 8"/>
          <p:cNvSpPr>
            <a:spLocks noGrp="1"/>
          </p:cNvSpPr>
          <p:nvPr>
            <p:ph sz="quarter" idx="21"/>
          </p:nvPr>
        </p:nvSpPr>
        <p:spPr bwMode="gray">
          <a:xfrm>
            <a:off x="332367" y="1931195"/>
            <a:ext cx="11520000" cy="34309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bwMode="gray">
          <a:xfrm>
            <a:off x="333264" y="682313"/>
            <a:ext cx="11520000" cy="396000"/>
          </a:xfrm>
        </p:spPr>
        <p:txBody>
          <a:bodyPr/>
          <a:lstStyle/>
          <a:p>
            <a:r>
              <a:rPr lang="en-US"/>
              <a:t>Click to edit Master title style</a:t>
            </a:r>
          </a:p>
        </p:txBody>
      </p:sp>
      <p:sp>
        <p:nvSpPr>
          <p:cNvPr id="4" name="Date Placeholder 3"/>
          <p:cNvSpPr>
            <a:spLocks noGrp="1"/>
          </p:cNvSpPr>
          <p:nvPr>
            <p:ph type="dt" sz="half" idx="18"/>
          </p:nvPr>
        </p:nvSpPr>
        <p:spPr bwMode="gray"/>
        <p:txBody>
          <a:bodyPr/>
          <a:lstStyle/>
          <a:p>
            <a:fld id="{BCB2B921-614D-48F2-9546-B278025F17EE}" type="datetime4">
              <a:rPr lang="en-US" smtClean="0"/>
              <a:t>March 10, 2026</a:t>
            </a:fld>
            <a:endParaRPr lang="en-US"/>
          </a:p>
        </p:txBody>
      </p:sp>
      <p:sp>
        <p:nvSpPr>
          <p:cNvPr id="6" name="Footer Placeholder 5"/>
          <p:cNvSpPr>
            <a:spLocks noGrp="1"/>
          </p:cNvSpPr>
          <p:nvPr>
            <p:ph type="ftr" sz="quarter" idx="19"/>
          </p:nvPr>
        </p:nvSpPr>
        <p:spPr bwMode="gray"/>
        <p:txBody>
          <a:bodyPr/>
          <a:lstStyle/>
          <a:p>
            <a:pPr lvl="8"/>
            <a:endParaRPr lang="en-US"/>
          </a:p>
        </p:txBody>
      </p:sp>
      <p:sp>
        <p:nvSpPr>
          <p:cNvPr id="11" name="Slide Number Placeholder 10"/>
          <p:cNvSpPr>
            <a:spLocks noGrp="1"/>
          </p:cNvSpPr>
          <p:nvPr>
            <p:ph type="sldNum" sz="quarter" idx="20"/>
          </p:nvPr>
        </p:nvSpPr>
        <p:spPr bwMode="gray"/>
        <p:txBody>
          <a:bodyPr/>
          <a:lstStyle/>
          <a:p>
            <a:r>
              <a:rPr lang="en-US"/>
              <a:t>Slide </a:t>
            </a:r>
            <a:fld id="{619F89D8-7AE3-494A-97F3-03D680869632}" type="slidenum">
              <a:rPr lang="en-US" smtClean="0"/>
              <a:pPr/>
              <a:t>‹#›</a:t>
            </a:fld>
            <a:endParaRPr lang="en-US"/>
          </a:p>
        </p:txBody>
      </p:sp>
      <p:sp>
        <p:nvSpPr>
          <p:cNvPr id="8" name="Subtitle 2"/>
          <p:cNvSpPr>
            <a:spLocks noGrp="1"/>
          </p:cNvSpPr>
          <p:nvPr>
            <p:ph type="subTitle" idx="13"/>
          </p:nvPr>
        </p:nvSpPr>
        <p:spPr bwMode="gray">
          <a:xfrm>
            <a:off x="332362" y="1085213"/>
            <a:ext cx="1152000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sp>
        <p:nvSpPr>
          <p:cNvPr id="10" name="Text Placeholder 7"/>
          <p:cNvSpPr>
            <a:spLocks noGrp="1"/>
          </p:cNvSpPr>
          <p:nvPr>
            <p:ph type="body" sz="quarter" idx="29"/>
          </p:nvPr>
        </p:nvSpPr>
        <p:spPr bwMode="gray">
          <a:xfrm>
            <a:off x="332362" y="5453066"/>
            <a:ext cx="11520000" cy="460375"/>
          </a:xfrm>
          <a:solidFill>
            <a:schemeClr val="accent3"/>
          </a:solidFill>
        </p:spPr>
        <p:txBody>
          <a:bodyPr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61224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609600" y="231096"/>
            <a:ext cx="10972800" cy="1143000"/>
          </a:xfrm>
        </p:spPr>
        <p:txBody>
          <a:bodyPr/>
          <a:lstStyle>
            <a:lvl1pPr>
              <a:defRPr sz="4000" baseline="0">
                <a:solidFill>
                  <a:schemeClr val="tx2"/>
                </a:solidFill>
                <a:latin typeface="Calibri Light" panose="020F0302020204030204" pitchFamily="34" charset="0"/>
              </a:defRPr>
            </a:lvl1pPr>
          </a:lstStyle>
          <a:p>
            <a:r>
              <a:rPr lang="sv-SE"/>
              <a:t>Klicka här för att ändra mall för rubrikformat</a:t>
            </a:r>
          </a:p>
        </p:txBody>
      </p:sp>
      <p:sp>
        <p:nvSpPr>
          <p:cNvPr id="5" name="Platshållare för bildnummer 4"/>
          <p:cNvSpPr>
            <a:spLocks noGrp="1"/>
          </p:cNvSpPr>
          <p:nvPr>
            <p:ph type="sldNum" sz="quarter" idx="11"/>
          </p:nvPr>
        </p:nvSpPr>
        <p:spPr/>
        <p:txBody>
          <a:bodyPr/>
          <a:lstStyle>
            <a:lvl1pPr>
              <a:defRPr baseline="0"/>
            </a:lvl1pPr>
          </a:lstStyle>
          <a:p>
            <a:fld id="{12F30AD5-7844-4A91-8EC8-9BEC73608150}" type="slidenum">
              <a:rPr lang="en-US" smtClean="0"/>
              <a:pPr/>
              <a:t>‹#›</a:t>
            </a:fld>
            <a:endParaRPr lang="en-US"/>
          </a:p>
        </p:txBody>
      </p:sp>
      <p:sp>
        <p:nvSpPr>
          <p:cNvPr id="6" name="Platshållare för innehåll 2">
            <a:extLst>
              <a:ext uri="{FF2B5EF4-FFF2-40B4-BE49-F238E27FC236}">
                <a16:creationId xmlns:a16="http://schemas.microsoft.com/office/drawing/2014/main" id="{C8A70492-CEDF-4972-A9F1-8323F68E75C0}"/>
              </a:ext>
            </a:extLst>
          </p:cNvPr>
          <p:cNvSpPr>
            <a:spLocks noGrp="1"/>
          </p:cNvSpPr>
          <p:nvPr>
            <p:ph sz="half" idx="1" hasCustomPrompt="1"/>
          </p:nvPr>
        </p:nvSpPr>
        <p:spPr>
          <a:xfrm>
            <a:off x="609599" y="1600201"/>
            <a:ext cx="10972799" cy="4525963"/>
          </a:xfrm>
        </p:spPr>
        <p:txBody>
          <a:bodyPr/>
          <a:lstStyle>
            <a:lvl1pPr>
              <a:defRPr sz="2600" baseline="0">
                <a:solidFill>
                  <a:schemeClr val="tx2">
                    <a:lumMod val="75000"/>
                  </a:schemeClr>
                </a:solidFill>
                <a:latin typeface="Calibri" panose="020F0502020204030204" pitchFamily="34" charset="0"/>
              </a:defRPr>
            </a:lvl1pPr>
            <a:lvl2pPr>
              <a:defRPr sz="2400" baseline="0">
                <a:solidFill>
                  <a:schemeClr val="tx2">
                    <a:lumMod val="75000"/>
                  </a:schemeClr>
                </a:solidFill>
                <a:latin typeface="Calibri" panose="020F0502020204030204" pitchFamily="34" charset="0"/>
              </a:defRPr>
            </a:lvl2pPr>
            <a:lvl3pPr>
              <a:defRPr sz="2000" baseline="0">
                <a:solidFill>
                  <a:schemeClr val="tx2">
                    <a:lumMod val="75000"/>
                  </a:schemeClr>
                </a:solidFill>
                <a:latin typeface="Calibri" panose="020F0502020204030204" pitchFamily="34" charset="0"/>
              </a:defRPr>
            </a:lvl3pPr>
            <a:lvl4pPr>
              <a:defRPr sz="1800" baseline="0">
                <a:solidFill>
                  <a:schemeClr val="tx2">
                    <a:lumMod val="75000"/>
                  </a:schemeClr>
                </a:solidFill>
                <a:latin typeface="Calibri" panose="020F0502020204030204" pitchFamily="34" charset="0"/>
              </a:defRPr>
            </a:lvl4pPr>
            <a:lvl5pPr>
              <a:defRPr sz="1800" baseline="0">
                <a:solidFill>
                  <a:schemeClr val="tx2">
                    <a:lumMod val="75000"/>
                  </a:schemeClr>
                </a:solidFill>
                <a:latin typeface="Calibri" panose="020F0502020204030204" pitchFamily="34" charset="0"/>
              </a:defRPr>
            </a:lvl5pPr>
            <a:lvl6pPr>
              <a:defRPr sz="1800"/>
            </a:lvl6pPr>
            <a:lvl7pPr>
              <a:defRPr sz="1800"/>
            </a:lvl7pPr>
            <a:lvl8pPr>
              <a:defRPr sz="1800"/>
            </a:lvl8pPr>
            <a:lvl9pPr>
              <a:defRPr sz="1800"/>
            </a:lvl9pPr>
          </a:lstStyle>
          <a:p>
            <a:pPr lvl="0"/>
            <a:r>
              <a:rPr lang="sv-SE"/>
              <a:t>Nivå ett</a:t>
            </a:r>
          </a:p>
          <a:p>
            <a:pPr lvl="1"/>
            <a:r>
              <a:rPr lang="sv-SE"/>
              <a:t>Nivå två</a:t>
            </a:r>
          </a:p>
          <a:p>
            <a:pPr lvl="2"/>
            <a:r>
              <a:rPr lang="sv-SE"/>
              <a:t>Nivå tre</a:t>
            </a:r>
          </a:p>
          <a:p>
            <a:pPr lvl="3"/>
            <a:r>
              <a:rPr lang="sv-SE"/>
              <a:t>Nivå fyra</a:t>
            </a:r>
          </a:p>
          <a:p>
            <a:pPr lvl="4"/>
            <a:r>
              <a:rPr lang="sv-SE"/>
              <a:t>Nivå fem</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963084" y="4406901"/>
            <a:ext cx="10363200" cy="1362075"/>
          </a:xfrm>
        </p:spPr>
        <p:txBody>
          <a:bodyPr anchor="t"/>
          <a:lstStyle>
            <a:lvl1pPr algn="l">
              <a:defRPr sz="4000" b="1" cap="all" baseline="0">
                <a:latin typeface="Calibri Light" panose="020F0302020204030204" pitchFamily="34" charset="0"/>
              </a:defRPr>
            </a:lvl1pPr>
          </a:lstStyle>
          <a:p>
            <a:r>
              <a:rPr lang="sv-SE"/>
              <a:t>Klicka här för att ändra mall för rubrikformat</a:t>
            </a:r>
          </a:p>
        </p:txBody>
      </p:sp>
      <p:sp>
        <p:nvSpPr>
          <p:cNvPr id="3" name="Platshållare för text 2"/>
          <p:cNvSpPr>
            <a:spLocks noGrp="1"/>
          </p:cNvSpPr>
          <p:nvPr>
            <p:ph type="body" idx="1"/>
          </p:nvPr>
        </p:nvSpPr>
        <p:spPr>
          <a:xfrm>
            <a:off x="963084" y="2906713"/>
            <a:ext cx="10363200" cy="1500187"/>
          </a:xfrm>
        </p:spPr>
        <p:txBody>
          <a:bodyPr anchor="b"/>
          <a:lstStyle>
            <a:lvl1pPr marL="0" indent="0">
              <a:buNone/>
              <a:defRPr sz="2000" baseline="0">
                <a:latin typeface="Calibri Light" panose="020F030202020403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a:t>Klicka här för att ändra format på bakgrundstexten</a:t>
            </a:r>
          </a:p>
        </p:txBody>
      </p:sp>
      <p:sp>
        <p:nvSpPr>
          <p:cNvPr id="5" name="Platshållare för bildnummer 4"/>
          <p:cNvSpPr>
            <a:spLocks noGrp="1"/>
          </p:cNvSpPr>
          <p:nvPr>
            <p:ph type="sldNum" sz="quarter" idx="11"/>
          </p:nvPr>
        </p:nvSpPr>
        <p:spPr/>
        <p:txBody>
          <a:bodyPr/>
          <a:lstStyle>
            <a:lvl1pPr>
              <a:defRPr/>
            </a:lvl1pPr>
          </a:lstStyle>
          <a:p>
            <a:fld id="{E1253E72-C950-4487-AC8D-27509AA7A914}"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609600" y="216582"/>
            <a:ext cx="10972800" cy="1143000"/>
          </a:xfrm>
        </p:spPr>
        <p:txBody>
          <a:bodyPr/>
          <a:lstStyle>
            <a:lvl1pPr>
              <a:defRPr sz="4000" baseline="0">
                <a:solidFill>
                  <a:schemeClr val="tx2"/>
                </a:solidFill>
                <a:latin typeface="Calibri Light" panose="020F0302020204030204" pitchFamily="34" charset="0"/>
              </a:defRPr>
            </a:lvl1pPr>
          </a:lstStyle>
          <a:p>
            <a:r>
              <a:rPr lang="sv-SE"/>
              <a:t>Klicka här för att ändra mall för rubrikformat</a:t>
            </a:r>
          </a:p>
        </p:txBody>
      </p:sp>
      <p:sp>
        <p:nvSpPr>
          <p:cNvPr id="3" name="Platshållare för innehåll 2"/>
          <p:cNvSpPr>
            <a:spLocks noGrp="1"/>
          </p:cNvSpPr>
          <p:nvPr>
            <p:ph sz="half" idx="1" hasCustomPrompt="1"/>
          </p:nvPr>
        </p:nvSpPr>
        <p:spPr>
          <a:xfrm>
            <a:off x="609600" y="1600201"/>
            <a:ext cx="5384800" cy="4525963"/>
          </a:xfrm>
        </p:spPr>
        <p:txBody>
          <a:bodyPr/>
          <a:lstStyle>
            <a:lvl1pPr>
              <a:defRPr sz="2600" baseline="0">
                <a:solidFill>
                  <a:schemeClr val="tx2">
                    <a:lumMod val="75000"/>
                  </a:schemeClr>
                </a:solidFill>
                <a:latin typeface="Calibri" panose="020F0502020204030204" pitchFamily="34" charset="0"/>
              </a:defRPr>
            </a:lvl1pPr>
            <a:lvl2pPr>
              <a:defRPr sz="2400" baseline="0">
                <a:solidFill>
                  <a:schemeClr val="tx2">
                    <a:lumMod val="75000"/>
                  </a:schemeClr>
                </a:solidFill>
                <a:latin typeface="Calibri" panose="020F0502020204030204" pitchFamily="34" charset="0"/>
              </a:defRPr>
            </a:lvl2pPr>
            <a:lvl3pPr>
              <a:defRPr sz="2000" baseline="0">
                <a:solidFill>
                  <a:schemeClr val="tx2">
                    <a:lumMod val="75000"/>
                  </a:schemeClr>
                </a:solidFill>
                <a:latin typeface="Calibri" panose="020F0502020204030204" pitchFamily="34" charset="0"/>
              </a:defRPr>
            </a:lvl3pPr>
            <a:lvl4pPr>
              <a:defRPr sz="1800" baseline="0">
                <a:solidFill>
                  <a:schemeClr val="tx2">
                    <a:lumMod val="75000"/>
                  </a:schemeClr>
                </a:solidFill>
                <a:latin typeface="Calibri" panose="020F0502020204030204" pitchFamily="34" charset="0"/>
              </a:defRPr>
            </a:lvl4pPr>
            <a:lvl5pPr>
              <a:defRPr sz="1800" baseline="0">
                <a:solidFill>
                  <a:schemeClr val="tx2">
                    <a:lumMod val="75000"/>
                  </a:schemeClr>
                </a:solidFill>
                <a:latin typeface="Calibri" panose="020F0502020204030204" pitchFamily="34" charset="0"/>
              </a:defRPr>
            </a:lvl5pPr>
            <a:lvl6pPr>
              <a:defRPr sz="1800"/>
            </a:lvl6pPr>
            <a:lvl7pPr>
              <a:defRPr sz="1800"/>
            </a:lvl7pPr>
            <a:lvl8pPr>
              <a:defRPr sz="1800"/>
            </a:lvl8pPr>
            <a:lvl9pPr>
              <a:defRPr sz="1800"/>
            </a:lvl9pPr>
          </a:lstStyle>
          <a:p>
            <a:pPr lvl="0"/>
            <a:r>
              <a:rPr lang="sv-SE"/>
              <a:t>Nivå ett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hasCustomPrompt="1"/>
          </p:nvPr>
        </p:nvSpPr>
        <p:spPr>
          <a:xfrm>
            <a:off x="6197600" y="1600201"/>
            <a:ext cx="5384800" cy="4525963"/>
          </a:xfrm>
        </p:spPr>
        <p:txBody>
          <a:bodyPr/>
          <a:lstStyle>
            <a:lvl1pPr>
              <a:defRPr sz="2600" baseline="0">
                <a:solidFill>
                  <a:schemeClr val="tx2">
                    <a:lumMod val="75000"/>
                  </a:schemeClr>
                </a:solidFill>
                <a:latin typeface="Calibri" panose="020F0502020204030204" pitchFamily="34" charset="0"/>
              </a:defRPr>
            </a:lvl1pPr>
            <a:lvl2pPr>
              <a:defRPr sz="2400" baseline="0">
                <a:solidFill>
                  <a:schemeClr val="tx2">
                    <a:lumMod val="75000"/>
                  </a:schemeClr>
                </a:solidFill>
                <a:latin typeface="Calibri" panose="020F0502020204030204" pitchFamily="34" charset="0"/>
              </a:defRPr>
            </a:lvl2pPr>
            <a:lvl3pPr>
              <a:defRPr sz="2000" baseline="0">
                <a:solidFill>
                  <a:schemeClr val="tx2">
                    <a:lumMod val="75000"/>
                  </a:schemeClr>
                </a:solidFill>
                <a:latin typeface="Calibri" panose="020F0502020204030204" pitchFamily="34" charset="0"/>
              </a:defRPr>
            </a:lvl3pPr>
            <a:lvl4pPr>
              <a:defRPr sz="1800" baseline="0">
                <a:solidFill>
                  <a:schemeClr val="tx2">
                    <a:lumMod val="75000"/>
                  </a:schemeClr>
                </a:solidFill>
                <a:latin typeface="Calibri" panose="020F0502020204030204" pitchFamily="34" charset="0"/>
              </a:defRPr>
            </a:lvl4pPr>
            <a:lvl5pPr>
              <a:defRPr sz="1800" baseline="0">
                <a:solidFill>
                  <a:schemeClr val="tx2">
                    <a:lumMod val="75000"/>
                  </a:schemeClr>
                </a:solidFill>
                <a:latin typeface="Calibri" panose="020F0502020204030204" pitchFamily="34" charset="0"/>
              </a:defRPr>
            </a:lvl5pPr>
            <a:lvl6pPr>
              <a:defRPr sz="1800"/>
            </a:lvl6pPr>
            <a:lvl7pPr>
              <a:defRPr sz="1800"/>
            </a:lvl7pPr>
            <a:lvl8pPr>
              <a:defRPr sz="1800"/>
            </a:lvl8pPr>
            <a:lvl9pPr>
              <a:defRPr sz="1800"/>
            </a:lvl9pPr>
          </a:lstStyle>
          <a:p>
            <a:pPr lvl="0"/>
            <a:r>
              <a:rPr lang="sv-SE"/>
              <a:t>Nivå ett</a:t>
            </a:r>
          </a:p>
          <a:p>
            <a:pPr lvl="1"/>
            <a:r>
              <a:rPr lang="sv-SE"/>
              <a:t>Nivå två</a:t>
            </a:r>
          </a:p>
          <a:p>
            <a:pPr lvl="2"/>
            <a:r>
              <a:rPr lang="sv-SE"/>
              <a:t>Nivå tre</a:t>
            </a:r>
          </a:p>
          <a:p>
            <a:pPr lvl="3"/>
            <a:r>
              <a:rPr lang="sv-SE"/>
              <a:t>Nivå fyra</a:t>
            </a:r>
          </a:p>
          <a:p>
            <a:pPr lvl="4"/>
            <a:r>
              <a:rPr lang="sv-SE"/>
              <a:t>Nivå fem</a:t>
            </a:r>
          </a:p>
        </p:txBody>
      </p:sp>
      <p:sp>
        <p:nvSpPr>
          <p:cNvPr id="6" name="Platshållare för bildnummer 5"/>
          <p:cNvSpPr>
            <a:spLocks noGrp="1"/>
          </p:cNvSpPr>
          <p:nvPr>
            <p:ph type="sldNum" sz="quarter" idx="11"/>
          </p:nvPr>
        </p:nvSpPr>
        <p:spPr/>
        <p:txBody>
          <a:bodyPr/>
          <a:lstStyle>
            <a:lvl1pPr>
              <a:defRPr/>
            </a:lvl1pPr>
          </a:lstStyle>
          <a:p>
            <a:fld id="{71055A1B-ACCB-4393-8671-DBF0CF5B304C}"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sz="4000" baseline="0">
                <a:latin typeface="Calibri Light" panose="020F0302020204030204" pitchFamily="34" charset="0"/>
              </a:defRPr>
            </a:lvl1pPr>
          </a:lstStyle>
          <a:p>
            <a:r>
              <a:rPr lang="sv-SE"/>
              <a:t>Klicka här för att ändra mall för rubrikformat</a:t>
            </a:r>
          </a:p>
        </p:txBody>
      </p:sp>
      <p:sp>
        <p:nvSpPr>
          <p:cNvPr id="3" name="Platshållare för text 2"/>
          <p:cNvSpPr>
            <a:spLocks noGrp="1"/>
          </p:cNvSpPr>
          <p:nvPr>
            <p:ph type="body" idx="1"/>
          </p:nvPr>
        </p:nvSpPr>
        <p:spPr>
          <a:xfrm>
            <a:off x="609600" y="1535113"/>
            <a:ext cx="5386917" cy="639762"/>
          </a:xfrm>
        </p:spPr>
        <p:txBody>
          <a:bodyPr anchor="b"/>
          <a:lstStyle>
            <a:lvl1pPr marL="0" indent="0">
              <a:buNone/>
              <a:defRPr sz="2400" b="1" baseline="0">
                <a:solidFill>
                  <a:schemeClr val="accent1">
                    <a:lumMod val="75000"/>
                  </a:schemeClr>
                </a:solidFill>
                <a:latin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609600" y="2174875"/>
            <a:ext cx="5386917" cy="3951288"/>
          </a:xfrm>
        </p:spPr>
        <p:txBody>
          <a:bodyPr/>
          <a:lstStyle>
            <a:lvl1pPr>
              <a:defRPr sz="2400" baseline="0">
                <a:solidFill>
                  <a:schemeClr val="tx2">
                    <a:lumMod val="75000"/>
                  </a:schemeClr>
                </a:solidFill>
                <a:latin typeface="Calibri" panose="020F0502020204030204" pitchFamily="34" charset="0"/>
              </a:defRPr>
            </a:lvl1pPr>
            <a:lvl2pPr>
              <a:defRPr sz="2000" baseline="0">
                <a:solidFill>
                  <a:schemeClr val="tx2">
                    <a:lumMod val="75000"/>
                  </a:schemeClr>
                </a:solidFill>
                <a:latin typeface="Calibri" panose="020F0502020204030204" pitchFamily="34" charset="0"/>
              </a:defRPr>
            </a:lvl2pPr>
            <a:lvl3pPr>
              <a:defRPr sz="1800" baseline="0">
                <a:solidFill>
                  <a:schemeClr val="tx2">
                    <a:lumMod val="75000"/>
                  </a:schemeClr>
                </a:solidFill>
                <a:latin typeface="Calibri" panose="020F0502020204030204" pitchFamily="34" charset="0"/>
              </a:defRPr>
            </a:lvl3pPr>
            <a:lvl4pPr>
              <a:defRPr sz="1600" baseline="0">
                <a:solidFill>
                  <a:schemeClr val="tx2">
                    <a:lumMod val="75000"/>
                  </a:schemeClr>
                </a:solidFill>
                <a:latin typeface="Calibri" panose="020F0502020204030204" pitchFamily="34" charset="0"/>
              </a:defRPr>
            </a:lvl4pPr>
            <a:lvl5pPr>
              <a:defRPr sz="1600" baseline="0">
                <a:solidFill>
                  <a:schemeClr val="tx2">
                    <a:lumMod val="75000"/>
                  </a:schemeClr>
                </a:solidFill>
                <a:latin typeface="Calibri" panose="020F0502020204030204" pitchFamily="34" charset="0"/>
              </a:defRPr>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93368" y="1535113"/>
            <a:ext cx="5389033" cy="639762"/>
          </a:xfrm>
        </p:spPr>
        <p:txBody>
          <a:bodyPr anchor="b"/>
          <a:lstStyle>
            <a:lvl1pPr marL="0" indent="0">
              <a:buNone/>
              <a:defRPr sz="2400" b="1" baseline="0">
                <a:solidFill>
                  <a:schemeClr val="accent1">
                    <a:lumMod val="75000"/>
                  </a:schemeClr>
                </a:solidFill>
                <a:latin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93368" y="2174875"/>
            <a:ext cx="5389033" cy="3951288"/>
          </a:xfrm>
        </p:spPr>
        <p:txBody>
          <a:bodyPr/>
          <a:lstStyle>
            <a:lvl1pPr>
              <a:defRPr sz="2400" baseline="0">
                <a:solidFill>
                  <a:schemeClr val="tx2">
                    <a:lumMod val="75000"/>
                  </a:schemeClr>
                </a:solidFill>
                <a:latin typeface="Calibri" panose="020F0502020204030204" pitchFamily="34" charset="0"/>
              </a:defRPr>
            </a:lvl1pPr>
            <a:lvl2pPr>
              <a:defRPr sz="2000" baseline="0">
                <a:solidFill>
                  <a:schemeClr val="tx2">
                    <a:lumMod val="75000"/>
                  </a:schemeClr>
                </a:solidFill>
                <a:latin typeface="Calibri" panose="020F0502020204030204" pitchFamily="34" charset="0"/>
              </a:defRPr>
            </a:lvl2pPr>
            <a:lvl3pPr>
              <a:defRPr sz="1800" baseline="0">
                <a:solidFill>
                  <a:schemeClr val="tx2">
                    <a:lumMod val="75000"/>
                  </a:schemeClr>
                </a:solidFill>
                <a:latin typeface="Calibri" panose="020F0502020204030204" pitchFamily="34" charset="0"/>
              </a:defRPr>
            </a:lvl3pPr>
            <a:lvl4pPr>
              <a:defRPr sz="1600" baseline="0">
                <a:solidFill>
                  <a:schemeClr val="tx2">
                    <a:lumMod val="75000"/>
                  </a:schemeClr>
                </a:solidFill>
                <a:latin typeface="Calibri" panose="020F0502020204030204" pitchFamily="34" charset="0"/>
              </a:defRPr>
            </a:lvl4pPr>
            <a:lvl5pPr>
              <a:defRPr sz="1600" baseline="0">
                <a:solidFill>
                  <a:schemeClr val="tx2">
                    <a:lumMod val="75000"/>
                  </a:schemeClr>
                </a:solidFill>
                <a:latin typeface="Calibri" panose="020F0502020204030204" pitchFamily="34" charset="0"/>
              </a:defRPr>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Platshållare för bildnummer 7"/>
          <p:cNvSpPr>
            <a:spLocks noGrp="1"/>
          </p:cNvSpPr>
          <p:nvPr>
            <p:ph type="sldNum" sz="quarter" idx="11"/>
          </p:nvPr>
        </p:nvSpPr>
        <p:spPr/>
        <p:txBody>
          <a:bodyPr/>
          <a:lstStyle>
            <a:lvl1pPr>
              <a:defRPr/>
            </a:lvl1pPr>
          </a:lstStyle>
          <a:p>
            <a:fld id="{A0E9A719-54D8-46E6-B29C-4553E0322D30}"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sz="4000" baseline="0">
                <a:latin typeface="Calibri Light" panose="020F0302020204030204" pitchFamily="34" charset="0"/>
              </a:defRPr>
            </a:lvl1pPr>
          </a:lstStyle>
          <a:p>
            <a:r>
              <a:rPr lang="sv-SE"/>
              <a:t>Klicka här för att ändra mall för rubrikformat</a:t>
            </a:r>
          </a:p>
        </p:txBody>
      </p:sp>
      <p:sp>
        <p:nvSpPr>
          <p:cNvPr id="4" name="Platshållare för bildnummer 3"/>
          <p:cNvSpPr>
            <a:spLocks noGrp="1"/>
          </p:cNvSpPr>
          <p:nvPr>
            <p:ph type="sldNum" sz="quarter" idx="11"/>
          </p:nvPr>
        </p:nvSpPr>
        <p:spPr/>
        <p:txBody>
          <a:bodyPr/>
          <a:lstStyle>
            <a:lvl1pPr>
              <a:defRPr/>
            </a:lvl1pPr>
          </a:lstStyle>
          <a:p>
            <a:fld id="{7F3CDD76-D94F-48C7-8A77-EF4939DFE52D}"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bildnummer 2"/>
          <p:cNvSpPr>
            <a:spLocks noGrp="1"/>
          </p:cNvSpPr>
          <p:nvPr>
            <p:ph type="sldNum" sz="quarter" idx="11"/>
          </p:nvPr>
        </p:nvSpPr>
        <p:spPr/>
        <p:txBody>
          <a:bodyPr/>
          <a:lstStyle>
            <a:lvl1pPr>
              <a:defRPr/>
            </a:lvl1pPr>
          </a:lstStyle>
          <a:p>
            <a:fld id="{176A91DB-3FAF-4903-8632-04E53059BB28}"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609601" y="273050"/>
            <a:ext cx="4011084" cy="1162050"/>
          </a:xfrm>
        </p:spPr>
        <p:txBody>
          <a:bodyPr anchor="b"/>
          <a:lstStyle>
            <a:lvl1pPr algn="l">
              <a:defRPr sz="2000" b="1" baseline="0">
                <a:latin typeface="Calibri Light" panose="020F0302020204030204" pitchFamily="34" charset="0"/>
              </a:defRPr>
            </a:lvl1pPr>
          </a:lstStyle>
          <a:p>
            <a:r>
              <a:rPr lang="sv-SE"/>
              <a:t>Klicka här för att ändra mall för rubrikformat</a:t>
            </a:r>
          </a:p>
        </p:txBody>
      </p:sp>
      <p:sp>
        <p:nvSpPr>
          <p:cNvPr id="3" name="Platshållare för innehåll 2"/>
          <p:cNvSpPr>
            <a:spLocks noGrp="1"/>
          </p:cNvSpPr>
          <p:nvPr>
            <p:ph idx="1"/>
          </p:nvPr>
        </p:nvSpPr>
        <p:spPr>
          <a:xfrm>
            <a:off x="4766733" y="273051"/>
            <a:ext cx="6815667" cy="5853113"/>
          </a:xfrm>
        </p:spPr>
        <p:txBody>
          <a:bodyPr/>
          <a:lstStyle>
            <a:lvl1pPr>
              <a:defRPr sz="3200" baseline="0">
                <a:solidFill>
                  <a:schemeClr val="tx2">
                    <a:lumMod val="75000"/>
                  </a:schemeClr>
                </a:solidFill>
                <a:latin typeface="Calibri" panose="020F0502020204030204" pitchFamily="34" charset="0"/>
              </a:defRPr>
            </a:lvl1pPr>
            <a:lvl2pPr>
              <a:defRPr sz="2800" baseline="0">
                <a:solidFill>
                  <a:schemeClr val="tx2">
                    <a:lumMod val="75000"/>
                  </a:schemeClr>
                </a:solidFill>
                <a:latin typeface="Calibri" panose="020F0502020204030204" pitchFamily="34" charset="0"/>
              </a:defRPr>
            </a:lvl2pPr>
            <a:lvl3pPr>
              <a:defRPr sz="2400" baseline="0">
                <a:solidFill>
                  <a:schemeClr val="tx2">
                    <a:lumMod val="75000"/>
                  </a:schemeClr>
                </a:solidFill>
                <a:latin typeface="Calibri" panose="020F0502020204030204" pitchFamily="34" charset="0"/>
              </a:defRPr>
            </a:lvl3pPr>
            <a:lvl4pPr>
              <a:defRPr sz="2000" baseline="0">
                <a:solidFill>
                  <a:schemeClr val="tx2">
                    <a:lumMod val="75000"/>
                  </a:schemeClr>
                </a:solidFill>
                <a:latin typeface="Calibri" panose="020F0502020204030204" pitchFamily="34" charset="0"/>
              </a:defRPr>
            </a:lvl4pPr>
            <a:lvl5pPr>
              <a:defRPr sz="2000" baseline="0">
                <a:solidFill>
                  <a:schemeClr val="tx2">
                    <a:lumMod val="75000"/>
                  </a:schemeClr>
                </a:solidFill>
                <a:latin typeface="Calibri" panose="020F0502020204030204" pitchFamily="34" charset="0"/>
              </a:defRPr>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609601" y="1435101"/>
            <a:ext cx="4011084" cy="4691063"/>
          </a:xfrm>
        </p:spPr>
        <p:txBody>
          <a:bodyPr/>
          <a:lstStyle>
            <a:lvl1pPr marL="0" indent="0">
              <a:buNone/>
              <a:defRPr sz="1400" baseline="0">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6" name="Platshållare för bildnummer 5"/>
          <p:cNvSpPr>
            <a:spLocks noGrp="1"/>
          </p:cNvSpPr>
          <p:nvPr>
            <p:ph type="sldNum" sz="quarter" idx="11"/>
          </p:nvPr>
        </p:nvSpPr>
        <p:spPr/>
        <p:txBody>
          <a:bodyPr/>
          <a:lstStyle>
            <a:lvl1pPr>
              <a:defRPr/>
            </a:lvl1pPr>
          </a:lstStyle>
          <a:p>
            <a:fld id="{DC73F86A-0430-4ECD-9D6C-719F484DEFFC}"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2389717" y="4800600"/>
            <a:ext cx="7315200" cy="566738"/>
          </a:xfrm>
        </p:spPr>
        <p:txBody>
          <a:bodyPr anchor="b"/>
          <a:lstStyle>
            <a:lvl1pPr algn="l">
              <a:defRPr sz="2000" b="1" baseline="0">
                <a:latin typeface="Calibri Light" panose="020F0302020204030204" pitchFamily="34" charset="0"/>
              </a:defRPr>
            </a:lvl1pPr>
          </a:lstStyle>
          <a:p>
            <a:r>
              <a:rPr lang="sv-SE"/>
              <a:t>Klicka här för att ändra mall för rubrikformat</a:t>
            </a:r>
          </a:p>
        </p:txBody>
      </p:sp>
      <p:sp>
        <p:nvSpPr>
          <p:cNvPr id="3" name="Platshållare för bild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p:cNvSpPr>
            <a:spLocks noGrp="1"/>
          </p:cNvSpPr>
          <p:nvPr>
            <p:ph type="body" sz="half" idx="2"/>
          </p:nvPr>
        </p:nvSpPr>
        <p:spPr>
          <a:xfrm>
            <a:off x="2389717" y="5367338"/>
            <a:ext cx="7315200" cy="804862"/>
          </a:xfrm>
        </p:spPr>
        <p:txBody>
          <a:bodyPr/>
          <a:lstStyle>
            <a:lvl1pPr marL="0" indent="0">
              <a:buNone/>
              <a:defRPr sz="1400" baseline="0">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6" name="Platshållare för bildnummer 5"/>
          <p:cNvSpPr>
            <a:spLocks noGrp="1"/>
          </p:cNvSpPr>
          <p:nvPr>
            <p:ph type="sldNum" sz="quarter" idx="11"/>
          </p:nvPr>
        </p:nvSpPr>
        <p:spPr/>
        <p:txBody>
          <a:bodyPr/>
          <a:lstStyle>
            <a:lvl1pPr>
              <a:defRPr/>
            </a:lvl1pPr>
          </a:lstStyle>
          <a:p>
            <a:fld id="{84315A89-5437-46C6-9EC4-94EF6A16E072}"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ktangel 1"/>
          <p:cNvSpPr/>
          <p:nvPr userDrawn="1"/>
        </p:nvSpPr>
        <p:spPr>
          <a:xfrm>
            <a:off x="-1" y="6471440"/>
            <a:ext cx="12192001" cy="386560"/>
          </a:xfrm>
          <a:prstGeom prst="rect">
            <a:avLst/>
          </a:prstGeom>
          <a:solidFill>
            <a:srgbClr val="00619E"/>
          </a:solidFill>
          <a:ln>
            <a:solidFill>
              <a:srgbClr val="00629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atin typeface="Century Gothic"/>
              <a:cs typeface="Century Gothic"/>
            </a:endParaRPr>
          </a:p>
        </p:txBody>
      </p:sp>
      <p:sp>
        <p:nvSpPr>
          <p:cNvPr id="3074" name="Rectangle 2"/>
          <p:cNvSpPr>
            <a:spLocks noGrp="1" noChangeArrowheads="1"/>
          </p:cNvSpPr>
          <p:nvPr>
            <p:ph type="title"/>
          </p:nvPr>
        </p:nvSpPr>
        <p:spPr bwMode="auto">
          <a:xfrm>
            <a:off x="609600" y="245610"/>
            <a:ext cx="10972800" cy="80553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err="1"/>
              <a:t>Titel</a:t>
            </a:r>
            <a:endParaRPr lang="en-US"/>
          </a:p>
        </p:txBody>
      </p:sp>
      <p:sp>
        <p:nvSpPr>
          <p:cNvPr id="3075" name="Rectangle 3"/>
          <p:cNvSpPr>
            <a:spLocks noGrp="1" noChangeArrowheads="1"/>
          </p:cNvSpPr>
          <p:nvPr>
            <p:ph type="body" idx="1"/>
          </p:nvPr>
        </p:nvSpPr>
        <p:spPr bwMode="auto">
          <a:xfrm>
            <a:off x="609600" y="1255536"/>
            <a:ext cx="10972800" cy="502214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err="1"/>
              <a:t>Huvudpunkt</a:t>
            </a:r>
            <a:endParaRPr lang="en-US"/>
          </a:p>
          <a:p>
            <a:pPr lvl="1"/>
            <a:r>
              <a:rPr lang="en-US" err="1"/>
              <a:t>Nivå</a:t>
            </a:r>
            <a:r>
              <a:rPr lang="en-US"/>
              <a:t> 2</a:t>
            </a:r>
          </a:p>
          <a:p>
            <a:pPr lvl="2"/>
            <a:r>
              <a:rPr lang="en-US" err="1"/>
              <a:t>Nivå</a:t>
            </a:r>
            <a:r>
              <a:rPr lang="en-US"/>
              <a:t> 3</a:t>
            </a:r>
          </a:p>
          <a:p>
            <a:pPr lvl="3"/>
            <a:r>
              <a:rPr lang="en-US" err="1"/>
              <a:t>Nivå</a:t>
            </a:r>
            <a:r>
              <a:rPr lang="en-US"/>
              <a:t> 4</a:t>
            </a:r>
          </a:p>
          <a:p>
            <a:pPr lvl="4"/>
            <a:r>
              <a:rPr lang="en-US" err="1"/>
              <a:t>Nivå</a:t>
            </a:r>
            <a:r>
              <a:rPr lang="en-US"/>
              <a:t> 5</a:t>
            </a:r>
          </a:p>
        </p:txBody>
      </p:sp>
      <p:sp>
        <p:nvSpPr>
          <p:cNvPr id="3076" name="Rectangle 4"/>
          <p:cNvSpPr>
            <a:spLocks noGrp="1" noChangeArrowheads="1"/>
          </p:cNvSpPr>
          <p:nvPr>
            <p:ph type="dt" sz="half" idx="2"/>
          </p:nvPr>
        </p:nvSpPr>
        <p:spPr bwMode="auto">
          <a:xfrm>
            <a:off x="179917" y="6524626"/>
            <a:ext cx="3630067" cy="4048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latin typeface="Century Gothic"/>
                <a:cs typeface="Century Gothic"/>
              </a:defRPr>
            </a:lvl1pPr>
          </a:lstStyle>
          <a:p>
            <a:fld id="{95C6F7FE-2A7E-4B86-B2FA-6315BA1332CB}" type="datetime1">
              <a:rPr lang="sv-SE" smtClean="0">
                <a:latin typeface="Calibri" panose="020F0502020204030204" pitchFamily="34" charset="0"/>
              </a:rPr>
              <a:pPr/>
              <a:t>2026-03-10</a:t>
            </a:fld>
            <a:r>
              <a:rPr lang="sv-SE"/>
              <a:t> </a:t>
            </a:r>
            <a:endParaRPr lang="en-US"/>
          </a:p>
        </p:txBody>
      </p:sp>
      <p:sp>
        <p:nvSpPr>
          <p:cNvPr id="3078" name="Rectangle 6"/>
          <p:cNvSpPr>
            <a:spLocks noGrp="1" noChangeArrowheads="1"/>
          </p:cNvSpPr>
          <p:nvPr>
            <p:ph type="sldNum" sz="quarter" idx="4"/>
          </p:nvPr>
        </p:nvSpPr>
        <p:spPr bwMode="auto">
          <a:xfrm>
            <a:off x="7012874" y="6524626"/>
            <a:ext cx="5035193" cy="4048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aseline="0">
                <a:solidFill>
                  <a:schemeClr val="bg1"/>
                </a:solidFill>
                <a:latin typeface="Calibri Light" panose="020F0302020204030204" pitchFamily="34" charset="0"/>
              </a:defRPr>
            </a:lvl1pPr>
          </a:lstStyle>
          <a:p>
            <a:fld id="{5BB641AE-1DF9-4CE7-B7E4-E294E6FE022C}" type="slidenum">
              <a:rPr lang="en-US" smtClean="0"/>
              <a:pPr/>
              <a:t>‹#›</a:t>
            </a:fld>
            <a:endParaRPr lang="en-US"/>
          </a:p>
        </p:txBody>
      </p:sp>
      <p:pic>
        <p:nvPicPr>
          <p:cNvPr id="9" name="Bildobjekt 8" descr="SvSF logga.psd"/>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5778670" y="6011165"/>
            <a:ext cx="634658" cy="846835"/>
          </a:xfrm>
          <a:prstGeom prst="roundRect">
            <a:avLst>
              <a:gd name="adj" fmla="val 8594"/>
            </a:avLst>
          </a:prstGeom>
          <a:solidFill>
            <a:srgbClr val="FFFFFF">
              <a:shade val="85000"/>
            </a:srgbClr>
          </a:solidFill>
          <a:ln>
            <a:noFill/>
          </a:ln>
          <a:effec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60" r:id="rId10"/>
    <p:sldLayoutId id="2147483661" r:id="rId11"/>
    <p:sldLayoutId id="2147483662" r:id="rId12"/>
  </p:sldLayoutIdLst>
  <p:hf hdr="0" ftr="0"/>
  <p:txStyles>
    <p:titleStyle>
      <a:lvl1pPr algn="ctr" rtl="0" eaLnBrk="1" fontAlgn="base" hangingPunct="1">
        <a:spcBef>
          <a:spcPct val="0"/>
        </a:spcBef>
        <a:spcAft>
          <a:spcPct val="0"/>
        </a:spcAft>
        <a:defRPr sz="3600">
          <a:solidFill>
            <a:schemeClr val="tx2"/>
          </a:solidFill>
          <a:latin typeface="Century Gothic"/>
          <a:ea typeface="+mj-ea"/>
          <a:cs typeface="Century Gothic"/>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2800">
          <a:solidFill>
            <a:schemeClr val="tx2">
              <a:lumMod val="75000"/>
            </a:schemeClr>
          </a:solidFill>
          <a:latin typeface="Century Gothic"/>
          <a:ea typeface="+mn-ea"/>
          <a:cs typeface="Century Gothic"/>
        </a:defRPr>
      </a:lvl1pPr>
      <a:lvl2pPr marL="742950" indent="-285750" algn="l" rtl="0" eaLnBrk="1" fontAlgn="base" hangingPunct="1">
        <a:spcBef>
          <a:spcPct val="20000"/>
        </a:spcBef>
        <a:spcAft>
          <a:spcPct val="0"/>
        </a:spcAft>
        <a:buChar char="–"/>
        <a:defRPr sz="2400">
          <a:solidFill>
            <a:schemeClr val="tx2">
              <a:lumMod val="75000"/>
            </a:schemeClr>
          </a:solidFill>
          <a:latin typeface="Century Gothic"/>
          <a:cs typeface="Century Gothic"/>
        </a:defRPr>
      </a:lvl2pPr>
      <a:lvl3pPr marL="1143000" indent="-228600" algn="l" rtl="0" eaLnBrk="1" fontAlgn="base" hangingPunct="1">
        <a:spcBef>
          <a:spcPct val="20000"/>
        </a:spcBef>
        <a:spcAft>
          <a:spcPct val="0"/>
        </a:spcAft>
        <a:buChar char="•"/>
        <a:defRPr sz="2000">
          <a:solidFill>
            <a:schemeClr val="tx2">
              <a:lumMod val="75000"/>
            </a:schemeClr>
          </a:solidFill>
          <a:latin typeface="Century Gothic"/>
          <a:cs typeface="Century Gothic"/>
        </a:defRPr>
      </a:lvl3pPr>
      <a:lvl4pPr marL="1600200" indent="-228600" algn="l" rtl="0" eaLnBrk="1" fontAlgn="base" hangingPunct="1">
        <a:spcBef>
          <a:spcPct val="20000"/>
        </a:spcBef>
        <a:spcAft>
          <a:spcPct val="0"/>
        </a:spcAft>
        <a:buChar char="–"/>
        <a:defRPr sz="1800">
          <a:solidFill>
            <a:schemeClr val="tx2">
              <a:lumMod val="75000"/>
            </a:schemeClr>
          </a:solidFill>
          <a:latin typeface="Century Gothic"/>
          <a:cs typeface="Century Gothic"/>
        </a:defRPr>
      </a:lvl4pPr>
      <a:lvl5pPr marL="2057400" indent="-228600" algn="l" rtl="0" eaLnBrk="1" fontAlgn="base" hangingPunct="1">
        <a:spcBef>
          <a:spcPct val="20000"/>
        </a:spcBef>
        <a:spcAft>
          <a:spcPct val="0"/>
        </a:spcAft>
        <a:buChar char="»"/>
        <a:defRPr sz="1600">
          <a:solidFill>
            <a:schemeClr val="tx2">
              <a:lumMod val="75000"/>
            </a:schemeClr>
          </a:solidFill>
          <a:latin typeface="Century Gothic"/>
          <a:cs typeface="Century Gothic"/>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435A92-5B42-387C-D174-A11F9F36DF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C8D78B-AA6B-8CBE-05D5-09F96CC7193E}"/>
              </a:ext>
            </a:extLst>
          </p:cNvPr>
          <p:cNvSpPr>
            <a:spLocks noGrp="1"/>
          </p:cNvSpPr>
          <p:nvPr>
            <p:ph type="title"/>
          </p:nvPr>
        </p:nvSpPr>
        <p:spPr>
          <a:xfrm>
            <a:off x="2368731" y="2693189"/>
            <a:ext cx="10972800" cy="1143000"/>
          </a:xfrm>
        </p:spPr>
        <p:txBody>
          <a:bodyPr>
            <a:normAutofit fontScale="90000"/>
          </a:bodyPr>
          <a:lstStyle/>
          <a:p>
            <a:pPr algn="l"/>
            <a:r>
              <a:rPr lang="sv-SE" sz="4800" dirty="0">
                <a:latin typeface="Century Gothic" panose="020B0502020202020204" pitchFamily="34" charset="0"/>
              </a:rPr>
              <a:t>Bild </a:t>
            </a:r>
            <a:r>
              <a:rPr lang="sv-SE" sz="4800" dirty="0" err="1">
                <a:latin typeface="Century Gothic" panose="020B0502020202020204" pitchFamily="34" charset="0"/>
              </a:rPr>
              <a:t>hashtag</a:t>
            </a:r>
            <a:br>
              <a:rPr lang="sv-SE" sz="4800" dirty="0">
                <a:latin typeface="Century Gothic" panose="020B0502020202020204" pitchFamily="34" charset="0"/>
              </a:rPr>
            </a:br>
            <a:br>
              <a:rPr lang="sv-SE" sz="3200" dirty="0">
                <a:latin typeface="Century Gothic" panose="020B0502020202020204" pitchFamily="34" charset="0"/>
              </a:rPr>
            </a:br>
            <a:endParaRPr lang="en-US" sz="3200" dirty="0">
              <a:latin typeface="Century Gothic" panose="020B0502020202020204" pitchFamily="34" charset="0"/>
            </a:endParaRPr>
          </a:p>
        </p:txBody>
      </p:sp>
      <p:sp>
        <p:nvSpPr>
          <p:cNvPr id="3" name="Date Placeholder 2">
            <a:extLst>
              <a:ext uri="{FF2B5EF4-FFF2-40B4-BE49-F238E27FC236}">
                <a16:creationId xmlns:a16="http://schemas.microsoft.com/office/drawing/2014/main" id="{A9764FC0-5BDE-9BEF-834A-C00353354442}"/>
              </a:ext>
            </a:extLst>
          </p:cNvPr>
          <p:cNvSpPr>
            <a:spLocks noGrp="1"/>
          </p:cNvSpPr>
          <p:nvPr>
            <p:ph type="dt" sz="half" idx="4294967295"/>
          </p:nvPr>
        </p:nvSpPr>
        <p:spPr>
          <a:xfrm>
            <a:off x="179918" y="6524626"/>
            <a:ext cx="3439565" cy="404813"/>
          </a:xfrm>
        </p:spPr>
        <p:txBody>
          <a:bodyPr/>
          <a:lstStyle/>
          <a:p>
            <a:pPr algn="just"/>
            <a:fld id="{0E16D4EA-6D8B-497D-9B61-C627301081BF}" type="datetime1">
              <a:rPr lang="sv-SE" smtClean="0"/>
              <a:pPr algn="just"/>
              <a:t>2026-03-10</a:t>
            </a:fld>
            <a:endParaRPr lang="en-US" i="1"/>
          </a:p>
        </p:txBody>
      </p:sp>
      <p:sp>
        <p:nvSpPr>
          <p:cNvPr id="4" name="Slide Number Placeholder 3">
            <a:extLst>
              <a:ext uri="{FF2B5EF4-FFF2-40B4-BE49-F238E27FC236}">
                <a16:creationId xmlns:a16="http://schemas.microsoft.com/office/drawing/2014/main" id="{4959F4F0-7A3C-6517-FAC6-0749375275DC}"/>
              </a:ext>
            </a:extLst>
          </p:cNvPr>
          <p:cNvSpPr>
            <a:spLocks noGrp="1"/>
          </p:cNvSpPr>
          <p:nvPr>
            <p:ph type="sldNum" sz="quarter" idx="11"/>
          </p:nvPr>
        </p:nvSpPr>
        <p:spPr/>
        <p:txBody>
          <a:bodyPr/>
          <a:lstStyle/>
          <a:p>
            <a:fld id="{12F30AD5-7844-4A91-8EC8-9BEC73608150}" type="slidenum">
              <a:rPr lang="en-US" smtClean="0"/>
              <a:pPr/>
              <a:t>1</a:t>
            </a:fld>
            <a:endParaRPr lang="en-US"/>
          </a:p>
        </p:txBody>
      </p:sp>
      <p:sp>
        <p:nvSpPr>
          <p:cNvPr id="8" name="TextBox 7">
            <a:extLst>
              <a:ext uri="{FF2B5EF4-FFF2-40B4-BE49-F238E27FC236}">
                <a16:creationId xmlns:a16="http://schemas.microsoft.com/office/drawing/2014/main" id="{384ED15F-675F-14B8-43EA-28387B77462C}"/>
              </a:ext>
            </a:extLst>
          </p:cNvPr>
          <p:cNvSpPr txBox="1"/>
          <p:nvPr/>
        </p:nvSpPr>
        <p:spPr bwMode="gray">
          <a:xfrm>
            <a:off x="6848948" y="1872742"/>
            <a:ext cx="1506583" cy="418011"/>
          </a:xfrm>
          <a:prstGeom prst="rect">
            <a:avLst/>
          </a:prstGeom>
          <a:noFill/>
        </p:spPr>
        <p:txBody>
          <a:bodyPr wrap="square" lIns="0" tIns="0" rIns="0" bIns="0" rtlCol="0">
            <a:noAutofit/>
          </a:bodyPr>
          <a:lstStyle/>
          <a:p>
            <a:pPr algn="l">
              <a:spcBef>
                <a:spcPts val="600"/>
              </a:spcBef>
            </a:pPr>
            <a:r>
              <a:rPr lang="sv-SE" sz="2400" b="1">
                <a:solidFill>
                  <a:schemeClr val="bg1"/>
                </a:solidFill>
              </a:rPr>
              <a:t>År 2035</a:t>
            </a:r>
            <a:endParaRPr lang="en-US" sz="2400" b="1">
              <a:solidFill>
                <a:schemeClr val="bg1"/>
              </a:solidFill>
            </a:endParaRPr>
          </a:p>
        </p:txBody>
      </p:sp>
      <p:sp>
        <p:nvSpPr>
          <p:cNvPr id="9" name="TextBox 8">
            <a:extLst>
              <a:ext uri="{FF2B5EF4-FFF2-40B4-BE49-F238E27FC236}">
                <a16:creationId xmlns:a16="http://schemas.microsoft.com/office/drawing/2014/main" id="{6E2A8A1F-90F9-37E8-4442-6AB59B89EA30}"/>
              </a:ext>
            </a:extLst>
          </p:cNvPr>
          <p:cNvSpPr txBox="1"/>
          <p:nvPr/>
        </p:nvSpPr>
        <p:spPr bwMode="gray">
          <a:xfrm>
            <a:off x="3357154" y="4886178"/>
            <a:ext cx="1506583" cy="418011"/>
          </a:xfrm>
          <a:prstGeom prst="rect">
            <a:avLst/>
          </a:prstGeom>
          <a:noFill/>
        </p:spPr>
        <p:txBody>
          <a:bodyPr wrap="square" lIns="0" tIns="0" rIns="0" bIns="0" rtlCol="0">
            <a:noAutofit/>
          </a:bodyPr>
          <a:lstStyle/>
          <a:p>
            <a:pPr algn="l">
              <a:spcBef>
                <a:spcPts val="600"/>
              </a:spcBef>
            </a:pPr>
            <a:r>
              <a:rPr lang="sv-SE" sz="2400" b="1">
                <a:solidFill>
                  <a:schemeClr val="bg1"/>
                </a:solidFill>
              </a:rPr>
              <a:t>År 2025</a:t>
            </a:r>
            <a:endParaRPr lang="en-US" sz="2400" b="1">
              <a:solidFill>
                <a:schemeClr val="bg1"/>
              </a:solidFill>
            </a:endParaRPr>
          </a:p>
        </p:txBody>
      </p:sp>
      <p:sp>
        <p:nvSpPr>
          <p:cNvPr id="10" name="TextBox 9">
            <a:extLst>
              <a:ext uri="{FF2B5EF4-FFF2-40B4-BE49-F238E27FC236}">
                <a16:creationId xmlns:a16="http://schemas.microsoft.com/office/drawing/2014/main" id="{438C3EB0-8D6F-76AE-C3F0-BD0F87B244B3}"/>
              </a:ext>
            </a:extLst>
          </p:cNvPr>
          <p:cNvSpPr txBox="1"/>
          <p:nvPr/>
        </p:nvSpPr>
        <p:spPr bwMode="gray">
          <a:xfrm>
            <a:off x="5634445" y="3013165"/>
            <a:ext cx="914400" cy="914400"/>
          </a:xfrm>
          <a:prstGeom prst="rect">
            <a:avLst/>
          </a:prstGeom>
          <a:noFill/>
        </p:spPr>
        <p:txBody>
          <a:bodyPr wrap="square" lIns="0" tIns="0" rIns="0" bIns="0" rtlCol="0">
            <a:noAutofit/>
          </a:bodyPr>
          <a:lstStyle/>
          <a:p>
            <a:pPr algn="l">
              <a:spcBef>
                <a:spcPts val="600"/>
              </a:spcBef>
            </a:pPr>
            <a:endParaRPr lang="en-US" sz="1400"/>
          </a:p>
        </p:txBody>
      </p:sp>
      <p:pic>
        <p:nvPicPr>
          <p:cNvPr id="14" name="Bildobjekt 13" descr="En bild som visar text, skärmbild, tecknad serie, affisch&#10;&#10;AI-genererat innehåll kan vara felaktigt.">
            <a:extLst>
              <a:ext uri="{FF2B5EF4-FFF2-40B4-BE49-F238E27FC236}">
                <a16:creationId xmlns:a16="http://schemas.microsoft.com/office/drawing/2014/main" id="{6595D7D1-5A96-B651-C3C1-3652FDC785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5" y="0"/>
            <a:ext cx="12192000" cy="6858000"/>
          </a:xfrm>
          <a:prstGeom prst="rect">
            <a:avLst/>
          </a:prstGeom>
        </p:spPr>
      </p:pic>
      <p:sp>
        <p:nvSpPr>
          <p:cNvPr id="11" name="TextBox 10">
            <a:extLst>
              <a:ext uri="{FF2B5EF4-FFF2-40B4-BE49-F238E27FC236}">
                <a16:creationId xmlns:a16="http://schemas.microsoft.com/office/drawing/2014/main" id="{3E67F201-DD36-E470-D762-6EB914DE3601}"/>
              </a:ext>
            </a:extLst>
          </p:cNvPr>
          <p:cNvSpPr txBox="1"/>
          <p:nvPr/>
        </p:nvSpPr>
        <p:spPr>
          <a:xfrm>
            <a:off x="5278530" y="4517525"/>
            <a:ext cx="6307088" cy="923330"/>
          </a:xfrm>
          <a:prstGeom prst="rect">
            <a:avLst/>
          </a:prstGeom>
          <a:noFill/>
        </p:spPr>
        <p:txBody>
          <a:bodyPr wrap="square" rtlCol="0">
            <a:spAutoFit/>
          </a:bodyPr>
          <a:lstStyle/>
          <a:p>
            <a:r>
              <a:rPr lang="sv-SE" b="1" dirty="0">
                <a:solidFill>
                  <a:srgbClr val="FF0000"/>
                </a:solidFill>
              </a:rPr>
              <a:t>Bilder i detta kollage skall ses som arbetsmaterial att nyttja fram till det behandlas och eventuellt beslut tas vid Skyttesportförbundets förbundsmöte 19 april-2026</a:t>
            </a:r>
            <a:endParaRPr lang="en-US" b="1" dirty="0">
              <a:solidFill>
                <a:srgbClr val="FF0000"/>
              </a:solidFill>
            </a:endParaRPr>
          </a:p>
        </p:txBody>
      </p:sp>
    </p:spTree>
    <p:extLst>
      <p:ext uri="{BB962C8B-B14F-4D97-AF65-F5344CB8AC3E}">
        <p14:creationId xmlns:p14="http://schemas.microsoft.com/office/powerpoint/2010/main" val="22991168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E3F8A-C535-ABD2-719C-5CAAACA0F06F}"/>
            </a:ext>
          </a:extLst>
        </p:cNvPr>
        <p:cNvGrpSpPr/>
        <p:nvPr/>
      </p:nvGrpSpPr>
      <p:grpSpPr>
        <a:xfrm>
          <a:off x="0" y="0"/>
          <a:ext cx="0" cy="0"/>
          <a:chOff x="0" y="0"/>
          <a:chExt cx="0" cy="0"/>
        </a:xfrm>
      </p:grpSpPr>
      <p:pic>
        <p:nvPicPr>
          <p:cNvPr id="6" name="Platshållare för innehåll 5" descr="En bild som visar text, skärmbild, utomhus, dimma&#10;&#10;AI-genererat innehåll kan vara felaktigt.">
            <a:extLst>
              <a:ext uri="{FF2B5EF4-FFF2-40B4-BE49-F238E27FC236}">
                <a16:creationId xmlns:a16="http://schemas.microsoft.com/office/drawing/2014/main" id="{313898FF-8902-3503-82A9-FAE2A7FDDD87}"/>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sp>
        <p:nvSpPr>
          <p:cNvPr id="4" name="Platshållare för bildnummer 3">
            <a:extLst>
              <a:ext uri="{FF2B5EF4-FFF2-40B4-BE49-F238E27FC236}">
                <a16:creationId xmlns:a16="http://schemas.microsoft.com/office/drawing/2014/main" id="{05E0E561-FCD0-E9D5-8A33-34EE9591FFD4}"/>
              </a:ext>
            </a:extLst>
          </p:cNvPr>
          <p:cNvSpPr>
            <a:spLocks noGrp="1"/>
          </p:cNvSpPr>
          <p:nvPr>
            <p:ph type="sldNum" sz="quarter" idx="11"/>
          </p:nvPr>
        </p:nvSpPr>
        <p:spPr/>
        <p:txBody>
          <a:bodyPr/>
          <a:lstStyle/>
          <a:p>
            <a:fld id="{12F30AD5-7844-4A91-8EC8-9BEC73608150}" type="slidenum">
              <a:rPr lang="en-US" smtClean="0"/>
              <a:pPr/>
              <a:t>10</a:t>
            </a:fld>
            <a:endParaRPr lang="en-US"/>
          </a:p>
        </p:txBody>
      </p:sp>
      <p:sp>
        <p:nvSpPr>
          <p:cNvPr id="10" name="Rubrik 1">
            <a:extLst>
              <a:ext uri="{FF2B5EF4-FFF2-40B4-BE49-F238E27FC236}">
                <a16:creationId xmlns:a16="http://schemas.microsoft.com/office/drawing/2014/main" id="{04CA7B60-792E-ED3F-72B0-5D9397018E82}"/>
              </a:ext>
            </a:extLst>
          </p:cNvPr>
          <p:cNvSpPr txBox="1">
            <a:spLocks/>
          </p:cNvSpPr>
          <p:nvPr/>
        </p:nvSpPr>
        <p:spPr bwMode="auto">
          <a:xfrm>
            <a:off x="644193" y="1632302"/>
            <a:ext cx="11403874" cy="37362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aseline="0">
                <a:solidFill>
                  <a:schemeClr val="tx2"/>
                </a:solidFill>
                <a:latin typeface="Calibri Light" panose="020F0302020204030204" pitchFamily="34" charset="0"/>
                <a:ea typeface="+mj-ea"/>
                <a:cs typeface="Century Gothic"/>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a:lstStyle>
          <a:p>
            <a:r>
              <a:rPr lang="sv-SE" sz="5400" b="1" dirty="0">
                <a:solidFill>
                  <a:srgbClr val="FFCC00"/>
                </a:solidFill>
                <a:latin typeface="Calibri" panose="020F0502020204030204" pitchFamily="34" charset="0"/>
                <a:ea typeface="Calibri" panose="020F0502020204030204" pitchFamily="34" charset="0"/>
                <a:cs typeface="Calibri" panose="020F0502020204030204" pitchFamily="34" charset="0"/>
              </a:rPr>
              <a:t>Vår verksamhetsidé  </a:t>
            </a:r>
          </a:p>
          <a:p>
            <a:r>
              <a:rPr lang="sv-SE" sz="3600" b="1" dirty="0">
                <a:solidFill>
                  <a:srgbClr val="FFC000"/>
                </a:solidFill>
                <a:latin typeface="Calibri" panose="020F0502020204030204" pitchFamily="34" charset="0"/>
                <a:ea typeface="Calibri" panose="020F0502020204030204" pitchFamily="34" charset="0"/>
                <a:cs typeface="Calibri" panose="020F0502020204030204" pitchFamily="34" charset="0"/>
              </a:rPr>
              <a:t>Med precision och gemenskap skapar vi framgång för alla</a:t>
            </a:r>
          </a:p>
          <a:p>
            <a:endParaRPr lang="sv-SE" sz="3600" b="1" dirty="0">
              <a:solidFill>
                <a:srgbClr val="FFC000"/>
              </a:solidFill>
              <a:latin typeface="Calibri" panose="020F0502020204030204" pitchFamily="34" charset="0"/>
              <a:ea typeface="Calibri" panose="020F0502020204030204" pitchFamily="34" charset="0"/>
              <a:cs typeface="Calibri" panose="020F0502020204030204" pitchFamily="34" charset="0"/>
            </a:endParaRPr>
          </a:p>
          <a:p>
            <a:pPr marL="457200" indent="-457200" algn="l">
              <a:buFont typeface="Wingdings" panose="05000000000000000000" pitchFamily="2" charset="2"/>
              <a:buChar char="§"/>
            </a:pPr>
            <a:r>
              <a:rPr lang="sv-SE" sz="2800" dirty="0">
                <a:solidFill>
                  <a:srgbClr val="FFC000"/>
                </a:solidFill>
                <a:latin typeface="Calibri" panose="020F0502020204030204" pitchFamily="34" charset="0"/>
                <a:ea typeface="Calibri" panose="020F0502020204030204" pitchFamily="34" charset="0"/>
                <a:cs typeface="Calibri" panose="020F0502020204030204" pitchFamily="34" charset="0"/>
              </a:rPr>
              <a:t>Skyttesporten är individuell i sitt utförande men gemensam i sin grund</a:t>
            </a:r>
          </a:p>
          <a:p>
            <a:pPr marL="457200" indent="-457200" algn="l">
              <a:buFont typeface="Wingdings" panose="05000000000000000000" pitchFamily="2" charset="2"/>
              <a:buChar char="§"/>
            </a:pPr>
            <a:endParaRPr lang="sv-SE" sz="2800" b="1" dirty="0">
              <a:solidFill>
                <a:srgbClr val="FFC000"/>
              </a:solidFill>
              <a:latin typeface="Calibri" panose="020F0502020204030204" pitchFamily="34" charset="0"/>
              <a:ea typeface="Calibri" panose="020F0502020204030204" pitchFamily="34" charset="0"/>
              <a:cs typeface="Calibri" panose="020F0502020204030204" pitchFamily="34" charset="0"/>
            </a:endParaRPr>
          </a:p>
          <a:p>
            <a:pPr marL="457200" indent="-457200" algn="l">
              <a:buFont typeface="Wingdings" panose="05000000000000000000" pitchFamily="2" charset="2"/>
              <a:buChar char="§"/>
            </a:pPr>
            <a:r>
              <a:rPr lang="sv-SE" sz="2800" dirty="0">
                <a:solidFill>
                  <a:srgbClr val="FFC000"/>
                </a:solidFill>
                <a:latin typeface="Calibri" panose="020F0502020204030204" pitchFamily="34" charset="0"/>
                <a:ea typeface="Calibri" panose="020F0502020204030204" pitchFamily="34" charset="0"/>
                <a:cs typeface="Calibri" panose="020F0502020204030204" pitchFamily="34" charset="0"/>
              </a:rPr>
              <a:t>Tillsammans skapar vi förutsättningar för trygghet, precision, gemenskap</a:t>
            </a:r>
          </a:p>
          <a:p>
            <a:pPr marL="457200" indent="-457200" algn="l">
              <a:buFont typeface="Wingdings" panose="05000000000000000000" pitchFamily="2" charset="2"/>
              <a:buChar char="§"/>
            </a:pPr>
            <a:endParaRPr lang="sv-SE" sz="2800" dirty="0">
              <a:solidFill>
                <a:srgbClr val="FFC000"/>
              </a:solidFill>
              <a:latin typeface="Calibri" panose="020F0502020204030204" pitchFamily="34" charset="0"/>
              <a:ea typeface="Calibri" panose="020F0502020204030204" pitchFamily="34" charset="0"/>
              <a:cs typeface="Calibri" panose="020F0502020204030204" pitchFamily="34" charset="0"/>
            </a:endParaRPr>
          </a:p>
          <a:p>
            <a:pPr marL="457200" indent="-457200" algn="l">
              <a:buFont typeface="Wingdings" panose="05000000000000000000" pitchFamily="2" charset="2"/>
              <a:buChar char="§"/>
            </a:pPr>
            <a:r>
              <a:rPr lang="sv-SE" sz="2800" dirty="0">
                <a:solidFill>
                  <a:srgbClr val="FFC000"/>
                </a:solidFill>
                <a:latin typeface="Calibri" panose="020F0502020204030204" pitchFamily="34" charset="0"/>
                <a:ea typeface="Calibri" panose="020F0502020204030204" pitchFamily="34" charset="0"/>
                <a:cs typeface="Calibri" panose="020F0502020204030204" pitchFamily="34" charset="0"/>
              </a:rPr>
              <a:t>Vi bär tradition och historia vidare, men vi vågar också tänka nytt.</a:t>
            </a:r>
          </a:p>
          <a:p>
            <a:pPr marL="457200" indent="-457200" algn="l">
              <a:buFont typeface="Wingdings" panose="05000000000000000000" pitchFamily="2" charset="2"/>
              <a:buChar char="§"/>
            </a:pPr>
            <a:endParaRPr lang="sv-SE" sz="2800" b="1" dirty="0">
              <a:solidFill>
                <a:srgbClr val="FFC000"/>
              </a:solidFill>
              <a:latin typeface="Calibri" panose="020F0502020204030204" pitchFamily="34" charset="0"/>
              <a:ea typeface="Calibri" panose="020F0502020204030204" pitchFamily="34" charset="0"/>
              <a:cs typeface="Calibri" panose="020F0502020204030204" pitchFamily="34" charset="0"/>
            </a:endParaRPr>
          </a:p>
          <a:p>
            <a:pPr marL="457200" indent="-457200" algn="l">
              <a:buFont typeface="Wingdings" panose="05000000000000000000" pitchFamily="2" charset="2"/>
              <a:buChar char="§"/>
            </a:pPr>
            <a:endParaRPr lang="sv-SE" sz="2800" b="1" dirty="0">
              <a:solidFill>
                <a:srgbClr val="FFC000"/>
              </a:solidFill>
            </a:endParaRPr>
          </a:p>
          <a:p>
            <a:r>
              <a:rPr lang="sv-SE" sz="3200" b="1" dirty="0">
                <a:solidFill>
                  <a:srgbClr val="FFC000"/>
                </a:solidFill>
              </a:rPr>
              <a:t> </a:t>
            </a:r>
          </a:p>
        </p:txBody>
      </p:sp>
    </p:spTree>
    <p:extLst>
      <p:ext uri="{BB962C8B-B14F-4D97-AF65-F5344CB8AC3E}">
        <p14:creationId xmlns:p14="http://schemas.microsoft.com/office/powerpoint/2010/main" val="213052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1CDE6D-B963-22F8-6D5A-FD2B20518771}"/>
            </a:ext>
          </a:extLst>
        </p:cNvPr>
        <p:cNvGrpSpPr/>
        <p:nvPr/>
      </p:nvGrpSpPr>
      <p:grpSpPr>
        <a:xfrm>
          <a:off x="0" y="0"/>
          <a:ext cx="0" cy="0"/>
          <a:chOff x="0" y="0"/>
          <a:chExt cx="0" cy="0"/>
        </a:xfrm>
      </p:grpSpPr>
      <p:pic>
        <p:nvPicPr>
          <p:cNvPr id="7" name="Platshållare för innehåll 6" descr="En bild som visar skärmbild, Människoansikte, text, person&#10;&#10;AI-genererat innehåll kan vara felaktigt.">
            <a:extLst>
              <a:ext uri="{FF2B5EF4-FFF2-40B4-BE49-F238E27FC236}">
                <a16:creationId xmlns:a16="http://schemas.microsoft.com/office/drawing/2014/main" id="{05937092-AB8A-5571-1ACD-38152955D806}"/>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0" y="-6254"/>
            <a:ext cx="12203117" cy="6864254"/>
          </a:xfrm>
        </p:spPr>
      </p:pic>
      <p:sp>
        <p:nvSpPr>
          <p:cNvPr id="4" name="Platshållare för bildnummer 3">
            <a:extLst>
              <a:ext uri="{FF2B5EF4-FFF2-40B4-BE49-F238E27FC236}">
                <a16:creationId xmlns:a16="http://schemas.microsoft.com/office/drawing/2014/main" id="{F16AD90D-F1FB-B8D0-A857-018356A3C889}"/>
              </a:ext>
            </a:extLst>
          </p:cNvPr>
          <p:cNvSpPr>
            <a:spLocks noGrp="1"/>
          </p:cNvSpPr>
          <p:nvPr>
            <p:ph type="sldNum" sz="quarter" idx="11"/>
          </p:nvPr>
        </p:nvSpPr>
        <p:spPr/>
        <p:txBody>
          <a:bodyPr/>
          <a:lstStyle/>
          <a:p>
            <a:fld id="{12F30AD5-7844-4A91-8EC8-9BEC73608150}" type="slidenum">
              <a:rPr lang="en-US" smtClean="0"/>
              <a:pPr/>
              <a:t>11</a:t>
            </a:fld>
            <a:endParaRPr lang="en-US"/>
          </a:p>
        </p:txBody>
      </p:sp>
      <p:sp>
        <p:nvSpPr>
          <p:cNvPr id="13" name="Rubrik 12">
            <a:extLst>
              <a:ext uri="{FF2B5EF4-FFF2-40B4-BE49-F238E27FC236}">
                <a16:creationId xmlns:a16="http://schemas.microsoft.com/office/drawing/2014/main" id="{95E6C33C-C858-C331-CB90-CBE3458C2AF7}"/>
              </a:ext>
            </a:extLst>
          </p:cNvPr>
          <p:cNvSpPr>
            <a:spLocks noGrp="1"/>
          </p:cNvSpPr>
          <p:nvPr>
            <p:ph type="title"/>
          </p:nvPr>
        </p:nvSpPr>
        <p:spPr>
          <a:xfrm>
            <a:off x="609600" y="2687686"/>
            <a:ext cx="10972800" cy="1143000"/>
          </a:xfrm>
        </p:spPr>
        <p:txBody>
          <a:bodyPr/>
          <a:lstStyle/>
          <a:p>
            <a:r>
              <a:rPr lang="sv-SE" sz="5400" b="1" dirty="0">
                <a:solidFill>
                  <a:srgbClr val="FFCC00"/>
                </a:solidFill>
                <a:latin typeface="Calibri" panose="020F0502020204030204" pitchFamily="34" charset="0"/>
                <a:ea typeface="Calibri" panose="020F0502020204030204" pitchFamily="34" charset="0"/>
                <a:cs typeface="Calibri" panose="020F0502020204030204" pitchFamily="34" charset="0"/>
              </a:rPr>
              <a:t>Våra värderingar </a:t>
            </a:r>
            <a:r>
              <a:rPr lang="sv-SE" sz="4800" dirty="0">
                <a:solidFill>
                  <a:srgbClr val="FFCC00"/>
                </a:solidFill>
              </a:rPr>
              <a:t> </a:t>
            </a:r>
            <a:br>
              <a:rPr lang="sv-SE" sz="4800" dirty="0">
                <a:solidFill>
                  <a:srgbClr val="FFCC00"/>
                </a:solidFill>
              </a:rPr>
            </a:br>
            <a:r>
              <a:rPr lang="sv-SE" sz="3600" b="1" dirty="0">
                <a:solidFill>
                  <a:srgbClr val="FFCC00"/>
                </a:solidFill>
                <a:latin typeface="Calibri" panose="020F0502020204030204" pitchFamily="34" charset="0"/>
                <a:ea typeface="Calibri" panose="020F0502020204030204" pitchFamily="34" charset="0"/>
                <a:cs typeface="Calibri" panose="020F0502020204030204" pitchFamily="34" charset="0"/>
              </a:rPr>
              <a:t>Vad vi är  och vad vi står för</a:t>
            </a:r>
            <a:br>
              <a:rPr lang="sv-SE" sz="3600" dirty="0">
                <a:solidFill>
                  <a:srgbClr val="FFCC00"/>
                </a:solidFill>
              </a:rPr>
            </a:br>
            <a:br>
              <a:rPr lang="sv-SE" sz="3600" dirty="0">
                <a:solidFill>
                  <a:srgbClr val="FFCC00"/>
                </a:solidFill>
              </a:rPr>
            </a:br>
            <a:br>
              <a:rPr lang="sv-SE" sz="4800" dirty="0">
                <a:solidFill>
                  <a:srgbClr val="FFCC00"/>
                </a:solidFill>
              </a:rPr>
            </a:br>
            <a:endParaRPr lang="sv-SE" sz="4400" dirty="0"/>
          </a:p>
        </p:txBody>
      </p:sp>
      <p:sp>
        <p:nvSpPr>
          <p:cNvPr id="2" name="Rubrik 12">
            <a:extLst>
              <a:ext uri="{FF2B5EF4-FFF2-40B4-BE49-F238E27FC236}">
                <a16:creationId xmlns:a16="http://schemas.microsoft.com/office/drawing/2014/main" id="{83DB0162-4A83-B7AE-62BA-E625CD679359}"/>
              </a:ext>
            </a:extLst>
          </p:cNvPr>
          <p:cNvSpPr txBox="1">
            <a:spLocks/>
          </p:cNvSpPr>
          <p:nvPr/>
        </p:nvSpPr>
        <p:spPr bwMode="auto">
          <a:xfrm>
            <a:off x="938588" y="3463156"/>
            <a:ext cx="11574888"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aseline="0">
                <a:solidFill>
                  <a:schemeClr val="tx2"/>
                </a:solidFill>
                <a:latin typeface="Calibri Light" panose="020F0302020204030204" pitchFamily="34" charset="0"/>
                <a:ea typeface="+mj-ea"/>
                <a:cs typeface="Century Gothic"/>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a:lstStyle>
          <a:p>
            <a:pPr algn="l"/>
            <a:r>
              <a:rPr lang="sv-SE" sz="4800" b="1" kern="0">
                <a:solidFill>
                  <a:srgbClr val="FFCC00"/>
                </a:solidFill>
              </a:rPr>
              <a:t> TILLSAMMANS    PRECISON    FRAMGÅNG</a:t>
            </a:r>
            <a:r>
              <a:rPr lang="sv-SE" kern="0">
                <a:solidFill>
                  <a:srgbClr val="FFCC00"/>
                </a:solidFill>
              </a:rPr>
              <a:t>	</a:t>
            </a:r>
            <a:endParaRPr lang="sv-SE" kern="0" dirty="0">
              <a:solidFill>
                <a:srgbClr val="FFCC00"/>
              </a:solidFill>
            </a:endParaRPr>
          </a:p>
        </p:txBody>
      </p:sp>
    </p:spTree>
    <p:extLst>
      <p:ext uri="{BB962C8B-B14F-4D97-AF65-F5344CB8AC3E}">
        <p14:creationId xmlns:p14="http://schemas.microsoft.com/office/powerpoint/2010/main" val="2135450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F3084F-AD90-F3C2-83F2-0A5242D90A9B}"/>
            </a:ext>
          </a:extLst>
        </p:cNvPr>
        <p:cNvGrpSpPr/>
        <p:nvPr/>
      </p:nvGrpSpPr>
      <p:grpSpPr>
        <a:xfrm>
          <a:off x="0" y="0"/>
          <a:ext cx="0" cy="0"/>
          <a:chOff x="0" y="0"/>
          <a:chExt cx="0" cy="0"/>
        </a:xfrm>
      </p:grpSpPr>
      <p:pic>
        <p:nvPicPr>
          <p:cNvPr id="6" name="Platshållare för innehåll 6" descr="En bild som visar text, skärmbild, Pc-spel, Spelprogramvara&#10;&#10;AI-genererat innehåll kan vara felaktigt.">
            <a:extLst>
              <a:ext uri="{FF2B5EF4-FFF2-40B4-BE49-F238E27FC236}">
                <a16:creationId xmlns:a16="http://schemas.microsoft.com/office/drawing/2014/main" id="{DBE65F65-A7DF-0BAE-353F-A4C9636509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a:ln w="9525">
            <a:noFill/>
            <a:miter lim="800000"/>
            <a:headEnd/>
            <a:tailEnd/>
          </a:ln>
          <a:effectLst/>
        </p:spPr>
      </p:pic>
      <p:sp>
        <p:nvSpPr>
          <p:cNvPr id="4" name="Platshållare för bildnummer 3">
            <a:extLst>
              <a:ext uri="{FF2B5EF4-FFF2-40B4-BE49-F238E27FC236}">
                <a16:creationId xmlns:a16="http://schemas.microsoft.com/office/drawing/2014/main" id="{DF4137DD-D059-F249-4A8E-8CC2E534E125}"/>
              </a:ext>
            </a:extLst>
          </p:cNvPr>
          <p:cNvSpPr>
            <a:spLocks noGrp="1"/>
          </p:cNvSpPr>
          <p:nvPr>
            <p:ph type="sldNum" sz="quarter" idx="11"/>
          </p:nvPr>
        </p:nvSpPr>
        <p:spPr/>
        <p:txBody>
          <a:bodyPr/>
          <a:lstStyle/>
          <a:p>
            <a:fld id="{12F30AD5-7844-4A91-8EC8-9BEC73608150}" type="slidenum">
              <a:rPr lang="en-US" smtClean="0"/>
              <a:pPr/>
              <a:t>12</a:t>
            </a:fld>
            <a:endParaRPr lang="en-US"/>
          </a:p>
        </p:txBody>
      </p:sp>
      <p:sp>
        <p:nvSpPr>
          <p:cNvPr id="11" name="Rubrik 1">
            <a:extLst>
              <a:ext uri="{FF2B5EF4-FFF2-40B4-BE49-F238E27FC236}">
                <a16:creationId xmlns:a16="http://schemas.microsoft.com/office/drawing/2014/main" id="{7DED14FC-1DF2-0073-291E-8A0CF8F92392}"/>
              </a:ext>
            </a:extLst>
          </p:cNvPr>
          <p:cNvSpPr txBox="1">
            <a:spLocks/>
          </p:cNvSpPr>
          <p:nvPr/>
        </p:nvSpPr>
        <p:spPr bwMode="auto">
          <a:xfrm>
            <a:off x="988423" y="925923"/>
            <a:ext cx="10668000" cy="1143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4000" baseline="0">
                <a:solidFill>
                  <a:schemeClr val="tx2"/>
                </a:solidFill>
                <a:latin typeface="Calibri Light" panose="020F0302020204030204" pitchFamily="34" charset="0"/>
                <a:ea typeface="+mj-ea"/>
                <a:cs typeface="Century Gothic"/>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a:lstStyle>
          <a:p>
            <a:r>
              <a:rPr lang="sv-SE" sz="5400" b="1" kern="0" dirty="0">
                <a:solidFill>
                  <a:srgbClr val="FFCC00"/>
                </a:solidFill>
                <a:latin typeface="+mn-lt"/>
              </a:rPr>
              <a:t>Vilka fokusområden startar vi med för att lyckas med vår strategi?</a:t>
            </a:r>
          </a:p>
        </p:txBody>
      </p:sp>
      <p:sp>
        <p:nvSpPr>
          <p:cNvPr id="2" name="Rubrik 1">
            <a:extLst>
              <a:ext uri="{FF2B5EF4-FFF2-40B4-BE49-F238E27FC236}">
                <a16:creationId xmlns:a16="http://schemas.microsoft.com/office/drawing/2014/main" id="{273D21F4-C3FF-B9DC-D37A-AE715C778E10}"/>
              </a:ext>
            </a:extLst>
          </p:cNvPr>
          <p:cNvSpPr txBox="1">
            <a:spLocks/>
          </p:cNvSpPr>
          <p:nvPr/>
        </p:nvSpPr>
        <p:spPr bwMode="auto">
          <a:xfrm>
            <a:off x="1611274" y="4217578"/>
            <a:ext cx="10153815"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aseline="0">
                <a:solidFill>
                  <a:schemeClr val="tx2"/>
                </a:solidFill>
                <a:latin typeface="Calibri Light" panose="020F0302020204030204" pitchFamily="34" charset="0"/>
                <a:ea typeface="+mj-ea"/>
                <a:cs typeface="Century Gothic"/>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a:lstStyle>
          <a:p>
            <a:pPr marL="457200" indent="-457200" algn="l">
              <a:buFont typeface="Arial" panose="020B0604020202020204" pitchFamily="34" charset="0"/>
              <a:buChar char="•"/>
            </a:pPr>
            <a:endParaRPr lang="sv-SE" sz="3200" kern="0" dirty="0">
              <a:solidFill>
                <a:srgbClr val="FFC000"/>
              </a:solidFill>
            </a:endParaRPr>
          </a:p>
          <a:p>
            <a:pPr algn="l"/>
            <a:endParaRPr lang="sv-SE" sz="3200" kern="0" dirty="0">
              <a:solidFill>
                <a:srgbClr val="FFC000"/>
              </a:solidFill>
            </a:endParaRPr>
          </a:p>
          <a:p>
            <a:pPr marL="457200" indent="-457200" algn="l">
              <a:buFont typeface="Wingdings" panose="05000000000000000000" pitchFamily="2" charset="2"/>
              <a:buChar char="§"/>
            </a:pPr>
            <a:r>
              <a:rPr lang="sv-SE" sz="3200" kern="0" dirty="0">
                <a:solidFill>
                  <a:srgbClr val="FFC000"/>
                </a:solidFill>
                <a:latin typeface="Calibri" panose="020F0502020204030204" pitchFamily="34" charset="0"/>
                <a:ea typeface="Calibri" panose="020F0502020204030204" pitchFamily="34" charset="0"/>
                <a:cs typeface="Calibri" panose="020F0502020204030204" pitchFamily="34" charset="0"/>
              </a:rPr>
              <a:t>Ett förbund</a:t>
            </a:r>
          </a:p>
          <a:p>
            <a:pPr marL="457200" indent="-457200" algn="l">
              <a:buFont typeface="Wingdings" panose="05000000000000000000" pitchFamily="2" charset="2"/>
              <a:buChar char="§"/>
            </a:pPr>
            <a:r>
              <a:rPr lang="sv-SE" sz="3200" kern="0" dirty="0">
                <a:solidFill>
                  <a:srgbClr val="FFC000"/>
                </a:solidFill>
                <a:latin typeface="Calibri" panose="020F0502020204030204" pitchFamily="34" charset="0"/>
                <a:ea typeface="Calibri" panose="020F0502020204030204" pitchFamily="34" charset="0"/>
                <a:cs typeface="Calibri" panose="020F0502020204030204" pitchFamily="34" charset="0"/>
              </a:rPr>
              <a:t>Ledarskap &amp; kompetens</a:t>
            </a:r>
          </a:p>
          <a:p>
            <a:pPr marL="457200" indent="-457200" algn="l">
              <a:buFont typeface="Wingdings" panose="05000000000000000000" pitchFamily="2" charset="2"/>
              <a:buChar char="§"/>
            </a:pPr>
            <a:r>
              <a:rPr lang="sv-SE" sz="3200" kern="0" dirty="0">
                <a:solidFill>
                  <a:srgbClr val="FFC000"/>
                </a:solidFill>
                <a:latin typeface="Calibri" panose="020F0502020204030204" pitchFamily="34" charset="0"/>
                <a:ea typeface="Calibri" panose="020F0502020204030204" pitchFamily="34" charset="0"/>
                <a:cs typeface="Calibri" panose="020F0502020204030204" pitchFamily="34" charset="0"/>
              </a:rPr>
              <a:t>Ökade intäkter och ökad synlighet</a:t>
            </a:r>
          </a:p>
          <a:p>
            <a:pPr marL="457200" indent="-457200" algn="l">
              <a:buFont typeface="Wingdings" panose="05000000000000000000" pitchFamily="2" charset="2"/>
              <a:buChar char="§"/>
            </a:pPr>
            <a:r>
              <a:rPr lang="sv-SE" sz="3200" kern="0" dirty="0">
                <a:solidFill>
                  <a:srgbClr val="FFC000"/>
                </a:solidFill>
                <a:latin typeface="Calibri" panose="020F0502020204030204" pitchFamily="34" charset="0"/>
                <a:ea typeface="Calibri" panose="020F0502020204030204" pitchFamily="34" charset="0"/>
                <a:cs typeface="Calibri" panose="020F0502020204030204" pitchFamily="34" charset="0"/>
              </a:rPr>
              <a:t>Idrottsliga framgångar</a:t>
            </a:r>
          </a:p>
          <a:p>
            <a:pPr marL="457200" indent="-457200" algn="l">
              <a:buFont typeface="Wingdings" panose="05000000000000000000" pitchFamily="2" charset="2"/>
              <a:buChar char="§"/>
            </a:pPr>
            <a:endParaRPr lang="sv-SE" sz="3200" kern="0" dirty="0">
              <a:solidFill>
                <a:srgbClr val="FFC000"/>
              </a:solidFill>
            </a:endParaRPr>
          </a:p>
          <a:p>
            <a:pPr marL="457200" indent="-457200" algn="l">
              <a:buFont typeface="Wingdings" panose="05000000000000000000" pitchFamily="2" charset="2"/>
              <a:buChar char="§"/>
            </a:pPr>
            <a:endParaRPr lang="sv-SE" sz="3200" kern="0" dirty="0">
              <a:solidFill>
                <a:srgbClr val="FFC000"/>
              </a:solidFill>
            </a:endParaRPr>
          </a:p>
          <a:p>
            <a:pPr marL="457200" indent="-457200" algn="l">
              <a:buFont typeface="Wingdings" panose="05000000000000000000" pitchFamily="2" charset="2"/>
              <a:buChar char="§"/>
            </a:pPr>
            <a:endParaRPr lang="sv-SE" sz="3200" kern="0" dirty="0">
              <a:solidFill>
                <a:srgbClr val="FFC000"/>
              </a:solidFill>
            </a:endParaRPr>
          </a:p>
          <a:p>
            <a:pPr marL="457200" indent="-457200" algn="l">
              <a:buFont typeface="Wingdings" panose="05000000000000000000" pitchFamily="2" charset="2"/>
              <a:buChar char="§"/>
            </a:pPr>
            <a:endParaRPr lang="sv-SE" sz="3200" kern="0" dirty="0">
              <a:solidFill>
                <a:srgbClr val="FFC000"/>
              </a:solidFill>
              <a:latin typeface="+mj-lt"/>
            </a:endParaRPr>
          </a:p>
          <a:p>
            <a:pPr marL="457200" indent="-457200" algn="l">
              <a:buFont typeface="Wingdings" panose="05000000000000000000" pitchFamily="2" charset="2"/>
              <a:buChar char="§"/>
            </a:pPr>
            <a:endParaRPr lang="sv-SE" sz="3200" kern="0" dirty="0">
              <a:solidFill>
                <a:srgbClr val="FFC000"/>
              </a:solidFill>
              <a:latin typeface="+mj-lt"/>
            </a:endParaRPr>
          </a:p>
        </p:txBody>
      </p:sp>
    </p:spTree>
    <p:extLst>
      <p:ext uri="{BB962C8B-B14F-4D97-AF65-F5344CB8AC3E}">
        <p14:creationId xmlns:p14="http://schemas.microsoft.com/office/powerpoint/2010/main" val="15060050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242A5A-1D5E-38D8-CB5E-45FC59732735}"/>
            </a:ext>
          </a:extLst>
        </p:cNvPr>
        <p:cNvGrpSpPr/>
        <p:nvPr/>
      </p:nvGrpSpPr>
      <p:grpSpPr>
        <a:xfrm>
          <a:off x="0" y="0"/>
          <a:ext cx="0" cy="0"/>
          <a:chOff x="0" y="0"/>
          <a:chExt cx="0" cy="0"/>
        </a:xfrm>
      </p:grpSpPr>
      <p:pic>
        <p:nvPicPr>
          <p:cNvPr id="6" name="Platshållare för innehåll 6" descr="En bild som visar text, skärmbild, Pc-spel, Spelprogramvara&#10;&#10;AI-genererat innehåll kan vara felaktigt.">
            <a:extLst>
              <a:ext uri="{FF2B5EF4-FFF2-40B4-BE49-F238E27FC236}">
                <a16:creationId xmlns:a16="http://schemas.microsoft.com/office/drawing/2014/main" id="{CA23C124-0EC4-58CD-52F7-2A662A4A46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a:ln w="9525">
            <a:noFill/>
            <a:miter lim="800000"/>
            <a:headEnd/>
            <a:tailEnd/>
          </a:ln>
          <a:effectLst/>
        </p:spPr>
      </p:pic>
      <p:sp>
        <p:nvSpPr>
          <p:cNvPr id="4" name="Platshållare för bildnummer 3">
            <a:extLst>
              <a:ext uri="{FF2B5EF4-FFF2-40B4-BE49-F238E27FC236}">
                <a16:creationId xmlns:a16="http://schemas.microsoft.com/office/drawing/2014/main" id="{F3705139-3771-F9AA-732E-14EE3AE21EAD}"/>
              </a:ext>
            </a:extLst>
          </p:cNvPr>
          <p:cNvSpPr>
            <a:spLocks noGrp="1"/>
          </p:cNvSpPr>
          <p:nvPr>
            <p:ph type="sldNum" sz="quarter" idx="11"/>
          </p:nvPr>
        </p:nvSpPr>
        <p:spPr/>
        <p:txBody>
          <a:bodyPr/>
          <a:lstStyle/>
          <a:p>
            <a:fld id="{12F30AD5-7844-4A91-8EC8-9BEC73608150}" type="slidenum">
              <a:rPr lang="en-US" smtClean="0"/>
              <a:pPr/>
              <a:t>13</a:t>
            </a:fld>
            <a:endParaRPr lang="en-US" dirty="0"/>
          </a:p>
        </p:txBody>
      </p:sp>
      <p:sp>
        <p:nvSpPr>
          <p:cNvPr id="11" name="Rubrik 1">
            <a:extLst>
              <a:ext uri="{FF2B5EF4-FFF2-40B4-BE49-F238E27FC236}">
                <a16:creationId xmlns:a16="http://schemas.microsoft.com/office/drawing/2014/main" id="{6458CF75-0FC0-F780-C745-DDA080CF286C}"/>
              </a:ext>
            </a:extLst>
          </p:cNvPr>
          <p:cNvSpPr txBox="1">
            <a:spLocks/>
          </p:cNvSpPr>
          <p:nvPr/>
        </p:nvSpPr>
        <p:spPr bwMode="auto">
          <a:xfrm>
            <a:off x="857608" y="568872"/>
            <a:ext cx="10668000" cy="1143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4000" baseline="0">
                <a:solidFill>
                  <a:schemeClr val="tx2"/>
                </a:solidFill>
                <a:latin typeface="Calibri Light" panose="020F0302020204030204" pitchFamily="34" charset="0"/>
                <a:ea typeface="+mj-ea"/>
                <a:cs typeface="Century Gothic"/>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a:lstStyle>
          <a:p>
            <a:r>
              <a:rPr lang="sv-SE" sz="5400" b="1" kern="0" dirty="0">
                <a:solidFill>
                  <a:srgbClr val="FFCC00"/>
                </a:solidFill>
                <a:latin typeface="Calibri" panose="020F0502020204030204" pitchFamily="34" charset="0"/>
                <a:ea typeface="Calibri" panose="020F0502020204030204" pitchFamily="34" charset="0"/>
                <a:cs typeface="Calibri" panose="020F0502020204030204" pitchFamily="34" charset="0"/>
              </a:rPr>
              <a:t>Nästa steg</a:t>
            </a:r>
          </a:p>
          <a:p>
            <a:r>
              <a:rPr lang="sv-SE" sz="2400" dirty="0">
                <a:solidFill>
                  <a:srgbClr val="FFCC00"/>
                </a:solidFill>
              </a:rPr>
              <a:t>Majoriteten av utvecklingen för svensk </a:t>
            </a:r>
            <a:r>
              <a:rPr lang="sv-SE" sz="2400" dirty="0" err="1">
                <a:solidFill>
                  <a:srgbClr val="FFCC00"/>
                </a:solidFill>
              </a:rPr>
              <a:t>skyttesport</a:t>
            </a:r>
            <a:r>
              <a:rPr lang="sv-SE" sz="2400" dirty="0">
                <a:solidFill>
                  <a:srgbClr val="FFCC00"/>
                </a:solidFill>
              </a:rPr>
              <a:t> börjar i föreningen och distrikten. När den övergripande strategin ska gå från ord till handling är det viktigt att i nästa steg konkretisera och formulera tydliga planer med mål och aktiviteter. Att bryta ner strategin i planer och aktiviteter behöver göras inom alla kommittéer, distrikt och föreningar. Och det behöver göras utifrån de olika förutsättningar alla har som kan vara regionala, ekonomiska eller andra förutsättningar man behöver ta hänsyn till..</a:t>
            </a:r>
          </a:p>
          <a:p>
            <a:endParaRPr lang="sv-SE" sz="5400" kern="0" dirty="0">
              <a:solidFill>
                <a:srgbClr val="FFCC00"/>
              </a:solidFill>
              <a:latin typeface="+mn-lt"/>
            </a:endParaRPr>
          </a:p>
        </p:txBody>
      </p:sp>
      <p:sp>
        <p:nvSpPr>
          <p:cNvPr id="2" name="Rectangle 1">
            <a:extLst>
              <a:ext uri="{FF2B5EF4-FFF2-40B4-BE49-F238E27FC236}">
                <a16:creationId xmlns:a16="http://schemas.microsoft.com/office/drawing/2014/main" id="{5044E135-503F-1302-B877-233B92A2780C}"/>
              </a:ext>
            </a:extLst>
          </p:cNvPr>
          <p:cNvSpPr/>
          <p:nvPr/>
        </p:nvSpPr>
        <p:spPr>
          <a:xfrm>
            <a:off x="269966" y="4807130"/>
            <a:ext cx="11713027" cy="17634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sp>
        <p:nvSpPr>
          <p:cNvPr id="3" name="Arrow: Pentagon 2">
            <a:extLst>
              <a:ext uri="{FF2B5EF4-FFF2-40B4-BE49-F238E27FC236}">
                <a16:creationId xmlns:a16="http://schemas.microsoft.com/office/drawing/2014/main" id="{D7BE1A8B-BD10-32BE-CD98-44B14C8AB118}"/>
              </a:ext>
            </a:extLst>
          </p:cNvPr>
          <p:cNvSpPr/>
          <p:nvPr/>
        </p:nvSpPr>
        <p:spPr>
          <a:xfrm>
            <a:off x="418846" y="4874850"/>
            <a:ext cx="1619794" cy="484632"/>
          </a:xfrm>
          <a:prstGeom prst="homePlat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FF00"/>
              </a:highlight>
            </a:endParaRPr>
          </a:p>
        </p:txBody>
      </p:sp>
      <p:sp>
        <p:nvSpPr>
          <p:cNvPr id="5" name="Arrow: Pentagon 4">
            <a:extLst>
              <a:ext uri="{FF2B5EF4-FFF2-40B4-BE49-F238E27FC236}">
                <a16:creationId xmlns:a16="http://schemas.microsoft.com/office/drawing/2014/main" id="{0E2FB992-76D3-4E0A-DCD8-F531B1A48222}"/>
              </a:ext>
            </a:extLst>
          </p:cNvPr>
          <p:cNvSpPr/>
          <p:nvPr/>
        </p:nvSpPr>
        <p:spPr>
          <a:xfrm>
            <a:off x="2368196" y="4874850"/>
            <a:ext cx="1619794" cy="484632"/>
          </a:xfrm>
          <a:prstGeom prst="homePlat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Arrow: Pentagon 6">
            <a:extLst>
              <a:ext uri="{FF2B5EF4-FFF2-40B4-BE49-F238E27FC236}">
                <a16:creationId xmlns:a16="http://schemas.microsoft.com/office/drawing/2014/main" id="{4018E0C5-AC0F-7DDB-122D-64DDA613CA02}"/>
              </a:ext>
            </a:extLst>
          </p:cNvPr>
          <p:cNvSpPr/>
          <p:nvPr/>
        </p:nvSpPr>
        <p:spPr>
          <a:xfrm>
            <a:off x="4304688" y="4884030"/>
            <a:ext cx="1619794" cy="484632"/>
          </a:xfrm>
          <a:prstGeom prst="homePlat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Pentagon 7">
            <a:extLst>
              <a:ext uri="{FF2B5EF4-FFF2-40B4-BE49-F238E27FC236}">
                <a16:creationId xmlns:a16="http://schemas.microsoft.com/office/drawing/2014/main" id="{16092A82-3A48-DE61-C512-0FC416433CEF}"/>
              </a:ext>
            </a:extLst>
          </p:cNvPr>
          <p:cNvSpPr/>
          <p:nvPr/>
        </p:nvSpPr>
        <p:spPr>
          <a:xfrm>
            <a:off x="6191608" y="4895569"/>
            <a:ext cx="1619794" cy="484632"/>
          </a:xfrm>
          <a:prstGeom prst="homePlat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Pentagon 8">
            <a:extLst>
              <a:ext uri="{FF2B5EF4-FFF2-40B4-BE49-F238E27FC236}">
                <a16:creationId xmlns:a16="http://schemas.microsoft.com/office/drawing/2014/main" id="{63EB4191-6480-24D5-FEF5-E8C3F7E31677}"/>
              </a:ext>
            </a:extLst>
          </p:cNvPr>
          <p:cNvSpPr/>
          <p:nvPr/>
        </p:nvSpPr>
        <p:spPr>
          <a:xfrm>
            <a:off x="8177672" y="4888673"/>
            <a:ext cx="1619794" cy="484632"/>
          </a:xfrm>
          <a:prstGeom prst="homePlat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D4E76C6-6A1C-C22A-4D55-BEA84C3FC26E}"/>
              </a:ext>
            </a:extLst>
          </p:cNvPr>
          <p:cNvSpPr txBox="1"/>
          <p:nvPr/>
        </p:nvSpPr>
        <p:spPr>
          <a:xfrm>
            <a:off x="376065" y="5373697"/>
            <a:ext cx="1393371" cy="646331"/>
          </a:xfrm>
          <a:prstGeom prst="rect">
            <a:avLst/>
          </a:prstGeom>
          <a:noFill/>
        </p:spPr>
        <p:txBody>
          <a:bodyPr wrap="square" rtlCol="0">
            <a:spAutoFit/>
          </a:bodyPr>
          <a:lstStyle/>
          <a:p>
            <a:r>
              <a:rPr lang="sv-SE" sz="1200" dirty="0">
                <a:solidFill>
                  <a:srgbClr val="FFC000"/>
                </a:solidFill>
              </a:rPr>
              <a:t>Sammanställning av inkomna remissunderlag</a:t>
            </a:r>
            <a:endParaRPr lang="en-US" dirty="0"/>
          </a:p>
        </p:txBody>
      </p:sp>
      <p:sp>
        <p:nvSpPr>
          <p:cNvPr id="12" name="TextBox 11">
            <a:extLst>
              <a:ext uri="{FF2B5EF4-FFF2-40B4-BE49-F238E27FC236}">
                <a16:creationId xmlns:a16="http://schemas.microsoft.com/office/drawing/2014/main" id="{010A7595-0A8B-8D0E-DEBD-A35D7CE52E14}"/>
              </a:ext>
            </a:extLst>
          </p:cNvPr>
          <p:cNvSpPr txBox="1"/>
          <p:nvPr/>
        </p:nvSpPr>
        <p:spPr>
          <a:xfrm>
            <a:off x="2278732" y="5394960"/>
            <a:ext cx="1700542" cy="830997"/>
          </a:xfrm>
          <a:prstGeom prst="rect">
            <a:avLst/>
          </a:prstGeom>
          <a:noFill/>
        </p:spPr>
        <p:txBody>
          <a:bodyPr wrap="square" rtlCol="0">
            <a:spAutoFit/>
          </a:bodyPr>
          <a:lstStyle/>
          <a:p>
            <a:r>
              <a:rPr lang="sv-SE" sz="1200" dirty="0">
                <a:solidFill>
                  <a:srgbClr val="FFC000"/>
                </a:solidFill>
              </a:rPr>
              <a:t>Utskick av uppdaterat strategiunderlag till distrikten under februari</a:t>
            </a:r>
            <a:endParaRPr lang="en-US" dirty="0"/>
          </a:p>
        </p:txBody>
      </p:sp>
      <p:sp>
        <p:nvSpPr>
          <p:cNvPr id="13" name="TextBox 12">
            <a:extLst>
              <a:ext uri="{FF2B5EF4-FFF2-40B4-BE49-F238E27FC236}">
                <a16:creationId xmlns:a16="http://schemas.microsoft.com/office/drawing/2014/main" id="{087393B7-C6BB-D5BE-540E-B592E392DF77}"/>
              </a:ext>
            </a:extLst>
          </p:cNvPr>
          <p:cNvSpPr txBox="1"/>
          <p:nvPr/>
        </p:nvSpPr>
        <p:spPr>
          <a:xfrm>
            <a:off x="4230986" y="5386073"/>
            <a:ext cx="1902229" cy="830997"/>
          </a:xfrm>
          <a:prstGeom prst="rect">
            <a:avLst/>
          </a:prstGeom>
          <a:noFill/>
        </p:spPr>
        <p:txBody>
          <a:bodyPr wrap="square" rtlCol="0">
            <a:spAutoFit/>
          </a:bodyPr>
          <a:lstStyle/>
          <a:p>
            <a:r>
              <a:rPr lang="sv-SE" sz="1200" dirty="0">
                <a:solidFill>
                  <a:srgbClr val="FFC000"/>
                </a:solidFill>
              </a:rPr>
              <a:t>Distrikten presenterar arbetsmaterialet vid lokala årsmöten februari, mars o april</a:t>
            </a:r>
            <a:endParaRPr lang="en-US" dirty="0"/>
          </a:p>
        </p:txBody>
      </p:sp>
      <p:sp>
        <p:nvSpPr>
          <p:cNvPr id="14" name="TextBox 13">
            <a:extLst>
              <a:ext uri="{FF2B5EF4-FFF2-40B4-BE49-F238E27FC236}">
                <a16:creationId xmlns:a16="http://schemas.microsoft.com/office/drawing/2014/main" id="{E1B786FE-E1EC-4308-A4CC-1C76E06330BD}"/>
              </a:ext>
            </a:extLst>
          </p:cNvPr>
          <p:cNvSpPr txBox="1"/>
          <p:nvPr/>
        </p:nvSpPr>
        <p:spPr>
          <a:xfrm>
            <a:off x="6096000" y="5380784"/>
            <a:ext cx="2033451" cy="830997"/>
          </a:xfrm>
          <a:prstGeom prst="rect">
            <a:avLst/>
          </a:prstGeom>
          <a:noFill/>
        </p:spPr>
        <p:txBody>
          <a:bodyPr wrap="square" rtlCol="0">
            <a:spAutoFit/>
          </a:bodyPr>
          <a:lstStyle/>
          <a:p>
            <a:r>
              <a:rPr lang="sv-SE" sz="1200" dirty="0">
                <a:solidFill>
                  <a:srgbClr val="FFC000"/>
                </a:solidFill>
              </a:rPr>
              <a:t>Genomgång av strategiförslaget 18 april före Skyttesportförbundets årsmöte</a:t>
            </a:r>
            <a:endParaRPr lang="en-US" dirty="0"/>
          </a:p>
        </p:txBody>
      </p:sp>
      <p:sp>
        <p:nvSpPr>
          <p:cNvPr id="15" name="TextBox 14">
            <a:extLst>
              <a:ext uri="{FF2B5EF4-FFF2-40B4-BE49-F238E27FC236}">
                <a16:creationId xmlns:a16="http://schemas.microsoft.com/office/drawing/2014/main" id="{1E6671E4-E49B-2551-2D67-B552D06D1513}"/>
              </a:ext>
            </a:extLst>
          </p:cNvPr>
          <p:cNvSpPr txBox="1"/>
          <p:nvPr/>
        </p:nvSpPr>
        <p:spPr>
          <a:xfrm>
            <a:off x="8172696" y="5380785"/>
            <a:ext cx="1606433" cy="646331"/>
          </a:xfrm>
          <a:prstGeom prst="rect">
            <a:avLst/>
          </a:prstGeom>
          <a:noFill/>
        </p:spPr>
        <p:txBody>
          <a:bodyPr wrap="square" rtlCol="0">
            <a:spAutoFit/>
          </a:bodyPr>
          <a:lstStyle/>
          <a:p>
            <a:r>
              <a:rPr lang="sv-SE" sz="1200" dirty="0">
                <a:solidFill>
                  <a:srgbClr val="FFC000"/>
                </a:solidFill>
              </a:rPr>
              <a:t>Beslut om strategiförslaget vid årsmöte 19 april</a:t>
            </a:r>
            <a:endParaRPr lang="en-US" dirty="0"/>
          </a:p>
        </p:txBody>
      </p:sp>
      <p:sp>
        <p:nvSpPr>
          <p:cNvPr id="16" name="Arrow: Pentagon 15">
            <a:extLst>
              <a:ext uri="{FF2B5EF4-FFF2-40B4-BE49-F238E27FC236}">
                <a16:creationId xmlns:a16="http://schemas.microsoft.com/office/drawing/2014/main" id="{B3FCC9E3-6655-5896-F860-3403E5CE3AB8}"/>
              </a:ext>
            </a:extLst>
          </p:cNvPr>
          <p:cNvSpPr/>
          <p:nvPr/>
        </p:nvSpPr>
        <p:spPr>
          <a:xfrm>
            <a:off x="10053041" y="4892566"/>
            <a:ext cx="1619794" cy="484632"/>
          </a:xfrm>
          <a:prstGeom prst="homePlat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0C4B29DD-37F2-4BCE-5AC3-EF7B2C21EFCD}"/>
              </a:ext>
            </a:extLst>
          </p:cNvPr>
          <p:cNvSpPr txBox="1"/>
          <p:nvPr/>
        </p:nvSpPr>
        <p:spPr>
          <a:xfrm>
            <a:off x="9988136" y="5370225"/>
            <a:ext cx="2118190" cy="1200329"/>
          </a:xfrm>
          <a:prstGeom prst="rect">
            <a:avLst/>
          </a:prstGeom>
          <a:noFill/>
        </p:spPr>
        <p:txBody>
          <a:bodyPr wrap="square" rtlCol="0">
            <a:spAutoFit/>
          </a:bodyPr>
          <a:lstStyle/>
          <a:p>
            <a:r>
              <a:rPr lang="sv-SE" sz="1200" dirty="0">
                <a:solidFill>
                  <a:srgbClr val="FFC000"/>
                </a:solidFill>
              </a:rPr>
              <a:t>Vid positivt beslut om strategin 19 april så påbörjas distribution av verktyg och hjälpmedel för arbete inom SDF o kommittéer</a:t>
            </a:r>
            <a:endParaRPr lang="en-US" dirty="0"/>
          </a:p>
        </p:txBody>
      </p:sp>
      <p:sp>
        <p:nvSpPr>
          <p:cNvPr id="18" name="TextBox 17">
            <a:extLst>
              <a:ext uri="{FF2B5EF4-FFF2-40B4-BE49-F238E27FC236}">
                <a16:creationId xmlns:a16="http://schemas.microsoft.com/office/drawing/2014/main" id="{C73A319D-38C1-DC78-4FBA-5FBD62ADEF80}"/>
              </a:ext>
            </a:extLst>
          </p:cNvPr>
          <p:cNvSpPr txBox="1"/>
          <p:nvPr/>
        </p:nvSpPr>
        <p:spPr>
          <a:xfrm>
            <a:off x="376065" y="4371703"/>
            <a:ext cx="5249672" cy="369332"/>
          </a:xfrm>
          <a:prstGeom prst="rect">
            <a:avLst/>
          </a:prstGeom>
          <a:noFill/>
        </p:spPr>
        <p:txBody>
          <a:bodyPr wrap="square" rtlCol="0">
            <a:spAutoFit/>
          </a:bodyPr>
          <a:lstStyle/>
          <a:p>
            <a:r>
              <a:rPr lang="sv-SE" dirty="0">
                <a:solidFill>
                  <a:srgbClr val="FFC000"/>
                </a:solidFill>
              </a:rPr>
              <a:t>Tidslinje fram till beslut vid årsmötet 19 april 2026</a:t>
            </a:r>
            <a:endParaRPr lang="en-US" dirty="0">
              <a:solidFill>
                <a:srgbClr val="FFC000"/>
              </a:solidFill>
            </a:endParaRPr>
          </a:p>
        </p:txBody>
      </p:sp>
    </p:spTree>
    <p:extLst>
      <p:ext uri="{BB962C8B-B14F-4D97-AF65-F5344CB8AC3E}">
        <p14:creationId xmlns:p14="http://schemas.microsoft.com/office/powerpoint/2010/main" val="32111086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AA181-149F-4AAB-B66A-96E22DE82D8A}"/>
              </a:ext>
            </a:extLst>
          </p:cNvPr>
          <p:cNvSpPr>
            <a:spLocks noGrp="1"/>
          </p:cNvSpPr>
          <p:nvPr>
            <p:ph type="title"/>
          </p:nvPr>
        </p:nvSpPr>
        <p:spPr>
          <a:xfrm>
            <a:off x="359201" y="207893"/>
            <a:ext cx="11520000" cy="396000"/>
          </a:xfrm>
        </p:spPr>
        <p:txBody>
          <a:bodyPr/>
          <a:lstStyle/>
          <a:p>
            <a:pPr algn="l"/>
            <a:r>
              <a:rPr lang="en-US" sz="3200" b="1" dirty="0" err="1">
                <a:latin typeface="+mn-lt"/>
              </a:rPr>
              <a:t>Skyttesportförbundets</a:t>
            </a:r>
            <a:r>
              <a:rPr lang="en-US" sz="3200" b="1" dirty="0">
                <a:latin typeface="+mn-lt"/>
              </a:rPr>
              <a:t> </a:t>
            </a:r>
            <a:r>
              <a:rPr lang="en-US" sz="3200" b="1" dirty="0" err="1">
                <a:latin typeface="+mn-lt"/>
              </a:rPr>
              <a:t>strategiarbete</a:t>
            </a:r>
            <a:r>
              <a:rPr lang="en-US" sz="3200" b="1" dirty="0">
                <a:latin typeface="+mn-lt"/>
              </a:rPr>
              <a:t> </a:t>
            </a:r>
          </a:p>
        </p:txBody>
      </p:sp>
      <p:sp>
        <p:nvSpPr>
          <p:cNvPr id="4" name="Footer Placeholder 3">
            <a:extLst>
              <a:ext uri="{FF2B5EF4-FFF2-40B4-BE49-F238E27FC236}">
                <a16:creationId xmlns:a16="http://schemas.microsoft.com/office/drawing/2014/main" id="{77615E3C-2F75-4305-9592-53B088CBEA91}"/>
              </a:ext>
            </a:extLst>
          </p:cNvPr>
          <p:cNvSpPr>
            <a:spLocks noGrp="1"/>
          </p:cNvSpPr>
          <p:nvPr>
            <p:ph type="ftr" sz="quarter" idx="19"/>
          </p:nvPr>
        </p:nvSpPr>
        <p:spPr/>
        <p:txBody>
          <a:bodyPr/>
          <a:lstStyle/>
          <a:p>
            <a:pPr lvl="8" defTabSz="456971"/>
            <a:endParaRPr lang="en-US">
              <a:solidFill>
                <a:srgbClr val="A0A0A0"/>
              </a:solidFill>
            </a:endParaRPr>
          </a:p>
        </p:txBody>
      </p:sp>
      <p:sp>
        <p:nvSpPr>
          <p:cNvPr id="5" name="Slide Number Placeholder 4">
            <a:extLst>
              <a:ext uri="{FF2B5EF4-FFF2-40B4-BE49-F238E27FC236}">
                <a16:creationId xmlns:a16="http://schemas.microsoft.com/office/drawing/2014/main" id="{7CB08F69-22FF-4CF6-BD7B-64CAFC7655D9}"/>
              </a:ext>
            </a:extLst>
          </p:cNvPr>
          <p:cNvSpPr>
            <a:spLocks noGrp="1"/>
          </p:cNvSpPr>
          <p:nvPr>
            <p:ph type="sldNum" sz="quarter" idx="20"/>
          </p:nvPr>
        </p:nvSpPr>
        <p:spPr/>
        <p:txBody>
          <a:bodyPr/>
          <a:lstStyle/>
          <a:p>
            <a:pPr defTabSz="456971"/>
            <a:r>
              <a:rPr lang="en-US" dirty="0">
                <a:solidFill>
                  <a:srgbClr val="A0A0A0"/>
                </a:solidFill>
              </a:rPr>
              <a:t>Slide </a:t>
            </a:r>
            <a:fld id="{619F89D8-7AE3-494A-97F3-03D680869632}" type="slidenum">
              <a:rPr lang="en-US">
                <a:solidFill>
                  <a:srgbClr val="A0A0A0"/>
                </a:solidFill>
              </a:rPr>
              <a:pPr defTabSz="456971"/>
              <a:t>14</a:t>
            </a:fld>
            <a:endParaRPr lang="en-US" dirty="0">
              <a:solidFill>
                <a:srgbClr val="A0A0A0"/>
              </a:solidFill>
            </a:endParaRPr>
          </a:p>
        </p:txBody>
      </p:sp>
      <p:sp>
        <p:nvSpPr>
          <p:cNvPr id="6" name="Subtitle 5">
            <a:extLst>
              <a:ext uri="{FF2B5EF4-FFF2-40B4-BE49-F238E27FC236}">
                <a16:creationId xmlns:a16="http://schemas.microsoft.com/office/drawing/2014/main" id="{CA6B7B06-F2E7-46CF-91CF-0AFAD7F60D3B}"/>
              </a:ext>
            </a:extLst>
          </p:cNvPr>
          <p:cNvSpPr>
            <a:spLocks noGrp="1"/>
          </p:cNvSpPr>
          <p:nvPr>
            <p:ph type="subTitle" idx="13"/>
          </p:nvPr>
        </p:nvSpPr>
        <p:spPr>
          <a:xfrm>
            <a:off x="336000" y="663554"/>
            <a:ext cx="11520000" cy="504000"/>
          </a:xfrm>
        </p:spPr>
        <p:txBody>
          <a:bodyPr/>
          <a:lstStyle/>
          <a:p>
            <a:r>
              <a:rPr lang="en-US" dirty="0" err="1"/>
              <a:t>Förslag</a:t>
            </a:r>
            <a:r>
              <a:rPr lang="en-US" dirty="0"/>
              <a:t> till </a:t>
            </a:r>
            <a:r>
              <a:rPr lang="en-US" dirty="0" err="1"/>
              <a:t>arbetsmodell</a:t>
            </a:r>
            <a:endParaRPr lang="en-US" dirty="0"/>
          </a:p>
          <a:p>
            <a:r>
              <a:rPr lang="en-US" dirty="0" err="1"/>
              <a:t>Strategiområden</a:t>
            </a:r>
            <a:r>
              <a:rPr lang="en-US" dirty="0"/>
              <a:t> per </a:t>
            </a:r>
            <a:r>
              <a:rPr lang="en-US" dirty="0" err="1"/>
              <a:t>år</a:t>
            </a:r>
            <a:r>
              <a:rPr lang="en-US" dirty="0"/>
              <a:t> för </a:t>
            </a:r>
            <a:r>
              <a:rPr lang="en-US" dirty="0" err="1"/>
              <a:t>att</a:t>
            </a:r>
            <a:r>
              <a:rPr lang="en-US" dirty="0"/>
              <a:t> </a:t>
            </a:r>
            <a:r>
              <a:rPr lang="en-US" dirty="0" err="1"/>
              <a:t>uppnå</a:t>
            </a:r>
            <a:r>
              <a:rPr lang="en-US" dirty="0"/>
              <a:t> </a:t>
            </a:r>
            <a:r>
              <a:rPr lang="en-US" dirty="0" err="1"/>
              <a:t>förbundets</a:t>
            </a:r>
            <a:r>
              <a:rPr lang="en-US" dirty="0"/>
              <a:t> vision 2036</a:t>
            </a:r>
          </a:p>
        </p:txBody>
      </p:sp>
      <p:sp>
        <p:nvSpPr>
          <p:cNvPr id="10" name="Text Placeholder 9">
            <a:extLst>
              <a:ext uri="{FF2B5EF4-FFF2-40B4-BE49-F238E27FC236}">
                <a16:creationId xmlns:a16="http://schemas.microsoft.com/office/drawing/2014/main" id="{32F1DC3A-1A9E-4504-B3B0-05D17E0149F1}"/>
              </a:ext>
            </a:extLst>
          </p:cNvPr>
          <p:cNvSpPr>
            <a:spLocks noGrp="1"/>
          </p:cNvSpPr>
          <p:nvPr>
            <p:ph type="body" sz="quarter" idx="29"/>
          </p:nvPr>
        </p:nvSpPr>
        <p:spPr>
          <a:xfrm>
            <a:off x="476198" y="5363513"/>
            <a:ext cx="11520000" cy="460375"/>
          </a:xfrm>
          <a:solidFill>
            <a:srgbClr val="FFCC00"/>
          </a:solidFill>
        </p:spPr>
        <p:txBody>
          <a:bodyPr/>
          <a:lstStyle/>
          <a:p>
            <a:r>
              <a:rPr lang="sv-SE">
                <a:solidFill>
                  <a:srgbClr val="00629D"/>
                </a:solidFill>
              </a:rPr>
              <a:t>S</a:t>
            </a:r>
            <a:r>
              <a:rPr lang="en-US" err="1">
                <a:solidFill>
                  <a:srgbClr val="00629D"/>
                </a:solidFill>
              </a:rPr>
              <a:t>kyttesportförbundets</a:t>
            </a:r>
            <a:r>
              <a:rPr lang="en-US">
                <a:solidFill>
                  <a:srgbClr val="00629D"/>
                </a:solidFill>
              </a:rPr>
              <a:t> </a:t>
            </a:r>
            <a:r>
              <a:rPr lang="en-US" err="1">
                <a:solidFill>
                  <a:srgbClr val="00629D"/>
                </a:solidFill>
              </a:rPr>
              <a:t>gemensamma</a:t>
            </a:r>
            <a:r>
              <a:rPr lang="en-US">
                <a:solidFill>
                  <a:srgbClr val="00629D"/>
                </a:solidFill>
              </a:rPr>
              <a:t> </a:t>
            </a:r>
            <a:r>
              <a:rPr lang="en-US" err="1">
                <a:solidFill>
                  <a:srgbClr val="00629D"/>
                </a:solidFill>
              </a:rPr>
              <a:t>målbild</a:t>
            </a:r>
            <a:endParaRPr lang="en-US" sz="1600">
              <a:solidFill>
                <a:srgbClr val="00629D"/>
              </a:solidFill>
            </a:endParaRPr>
          </a:p>
        </p:txBody>
      </p:sp>
      <p:grpSp>
        <p:nvGrpSpPr>
          <p:cNvPr id="32" name="Group 31">
            <a:extLst>
              <a:ext uri="{FF2B5EF4-FFF2-40B4-BE49-F238E27FC236}">
                <a16:creationId xmlns:a16="http://schemas.microsoft.com/office/drawing/2014/main" id="{9F79DC44-3A40-45B5-9DC8-6389BED4B3AF}"/>
              </a:ext>
            </a:extLst>
          </p:cNvPr>
          <p:cNvGrpSpPr/>
          <p:nvPr/>
        </p:nvGrpSpPr>
        <p:grpSpPr>
          <a:xfrm>
            <a:off x="4542578" y="2784064"/>
            <a:ext cx="122082" cy="800219"/>
            <a:chOff x="3304515" y="2372008"/>
            <a:chExt cx="99588" cy="556788"/>
          </a:xfrm>
        </p:grpSpPr>
        <p:cxnSp>
          <p:nvCxnSpPr>
            <p:cNvPr id="33" name="Straight Connector 32">
              <a:extLst>
                <a:ext uri="{FF2B5EF4-FFF2-40B4-BE49-F238E27FC236}">
                  <a16:creationId xmlns:a16="http://schemas.microsoft.com/office/drawing/2014/main" id="{40EF1001-2871-4384-8D8B-6D3E11E3B5AE}"/>
                </a:ext>
              </a:extLst>
            </p:cNvPr>
            <p:cNvCxnSpPr/>
            <p:nvPr/>
          </p:nvCxnSpPr>
          <p:spPr bwMode="gray">
            <a:xfrm>
              <a:off x="3304515" y="2372008"/>
              <a:ext cx="0" cy="556788"/>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10B72B1-FA69-471B-B880-7230C64C6209}"/>
                </a:ext>
              </a:extLst>
            </p:cNvPr>
            <p:cNvCxnSpPr/>
            <p:nvPr/>
          </p:nvCxnSpPr>
          <p:spPr bwMode="gray">
            <a:xfrm>
              <a:off x="3304515" y="2650402"/>
              <a:ext cx="99588" cy="0"/>
            </a:xfrm>
            <a:prstGeom prst="line">
              <a:avLst/>
            </a:prstGeom>
            <a:ln w="19050">
              <a:solidFill>
                <a:schemeClr val="accent3"/>
              </a:solidFill>
              <a:tailEnd type="arrow" w="med" len="sm"/>
            </a:ln>
          </p:spPr>
          <p:style>
            <a:lnRef idx="1">
              <a:schemeClr val="accent1"/>
            </a:lnRef>
            <a:fillRef idx="0">
              <a:schemeClr val="accent1"/>
            </a:fillRef>
            <a:effectRef idx="0">
              <a:schemeClr val="accent1"/>
            </a:effectRef>
            <a:fontRef idx="minor">
              <a:schemeClr val="tx1"/>
            </a:fontRef>
          </p:style>
        </p:cxnSp>
      </p:grpSp>
      <p:grpSp>
        <p:nvGrpSpPr>
          <p:cNvPr id="22" name="Group 21">
            <a:extLst>
              <a:ext uri="{FF2B5EF4-FFF2-40B4-BE49-F238E27FC236}">
                <a16:creationId xmlns:a16="http://schemas.microsoft.com/office/drawing/2014/main" id="{4C6C04A6-52F5-47E0-A9B5-009370C102AA}"/>
              </a:ext>
            </a:extLst>
          </p:cNvPr>
          <p:cNvGrpSpPr/>
          <p:nvPr/>
        </p:nvGrpSpPr>
        <p:grpSpPr>
          <a:xfrm>
            <a:off x="4565150" y="3732877"/>
            <a:ext cx="99510" cy="977536"/>
            <a:chOff x="5552392" y="4258426"/>
            <a:chExt cx="99588" cy="978299"/>
          </a:xfrm>
        </p:grpSpPr>
        <p:cxnSp>
          <p:nvCxnSpPr>
            <p:cNvPr id="37" name="Straight Connector 36">
              <a:extLst>
                <a:ext uri="{FF2B5EF4-FFF2-40B4-BE49-F238E27FC236}">
                  <a16:creationId xmlns:a16="http://schemas.microsoft.com/office/drawing/2014/main" id="{EF59A822-54D4-4D7F-8333-7B5FE9B6F77B}"/>
                </a:ext>
              </a:extLst>
            </p:cNvPr>
            <p:cNvCxnSpPr/>
            <p:nvPr/>
          </p:nvCxnSpPr>
          <p:spPr bwMode="gray">
            <a:xfrm>
              <a:off x="5552392" y="4739193"/>
              <a:ext cx="99588" cy="0"/>
            </a:xfrm>
            <a:prstGeom prst="line">
              <a:avLst/>
            </a:prstGeom>
            <a:ln w="19050">
              <a:solidFill>
                <a:schemeClr val="accent3"/>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4C30A1CF-9A77-4AFD-9F2B-1514BE67038D}"/>
                </a:ext>
              </a:extLst>
            </p:cNvPr>
            <p:cNvCxnSpPr/>
            <p:nvPr/>
          </p:nvCxnSpPr>
          <p:spPr bwMode="gray">
            <a:xfrm>
              <a:off x="5552392" y="4258426"/>
              <a:ext cx="0" cy="978299"/>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5F0F635B-FCEF-42DC-84AB-485C3560E638}"/>
              </a:ext>
            </a:extLst>
          </p:cNvPr>
          <p:cNvGrpSpPr/>
          <p:nvPr/>
        </p:nvGrpSpPr>
        <p:grpSpPr>
          <a:xfrm>
            <a:off x="6411212" y="2359824"/>
            <a:ext cx="129526" cy="2319727"/>
            <a:chOff x="7634580" y="2487686"/>
            <a:chExt cx="99588" cy="2749038"/>
          </a:xfrm>
        </p:grpSpPr>
        <p:cxnSp>
          <p:nvCxnSpPr>
            <p:cNvPr id="43" name="Straight Connector 42">
              <a:extLst>
                <a:ext uri="{FF2B5EF4-FFF2-40B4-BE49-F238E27FC236}">
                  <a16:creationId xmlns:a16="http://schemas.microsoft.com/office/drawing/2014/main" id="{76145AEA-7020-4709-A75E-7BF5AFFC9285}"/>
                </a:ext>
              </a:extLst>
            </p:cNvPr>
            <p:cNvCxnSpPr/>
            <p:nvPr/>
          </p:nvCxnSpPr>
          <p:spPr bwMode="gray">
            <a:xfrm>
              <a:off x="7634580" y="3821199"/>
              <a:ext cx="99588" cy="0"/>
            </a:xfrm>
            <a:prstGeom prst="line">
              <a:avLst/>
            </a:prstGeom>
            <a:ln w="19050">
              <a:solidFill>
                <a:schemeClr val="accent3"/>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571A02AA-4672-4811-96DF-AA0EAA35FC68}"/>
                </a:ext>
              </a:extLst>
            </p:cNvPr>
            <p:cNvCxnSpPr>
              <a:cxnSpLocks/>
            </p:cNvCxnSpPr>
            <p:nvPr/>
          </p:nvCxnSpPr>
          <p:spPr bwMode="gray">
            <a:xfrm>
              <a:off x="7634580" y="2487686"/>
              <a:ext cx="0" cy="2749038"/>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E6658411-7EAD-415D-A78A-26CF40117969}"/>
              </a:ext>
            </a:extLst>
          </p:cNvPr>
          <p:cNvGrpSpPr/>
          <p:nvPr/>
        </p:nvGrpSpPr>
        <p:grpSpPr>
          <a:xfrm>
            <a:off x="8348918" y="1963522"/>
            <a:ext cx="99510" cy="2746891"/>
            <a:chOff x="9782868" y="2487686"/>
            <a:chExt cx="99588" cy="2749038"/>
          </a:xfrm>
        </p:grpSpPr>
        <p:cxnSp>
          <p:nvCxnSpPr>
            <p:cNvPr id="49" name="Straight Connector 48">
              <a:extLst>
                <a:ext uri="{FF2B5EF4-FFF2-40B4-BE49-F238E27FC236}">
                  <a16:creationId xmlns:a16="http://schemas.microsoft.com/office/drawing/2014/main" id="{0895A7A9-2226-403B-94F3-9D911CF86CB8}"/>
                </a:ext>
              </a:extLst>
            </p:cNvPr>
            <p:cNvCxnSpPr>
              <a:cxnSpLocks/>
            </p:cNvCxnSpPr>
            <p:nvPr/>
          </p:nvCxnSpPr>
          <p:spPr bwMode="gray">
            <a:xfrm>
              <a:off x="9782868" y="2487686"/>
              <a:ext cx="0" cy="2749038"/>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34F5E5E-28B8-4CF7-84E0-700C5706D1FC}"/>
                </a:ext>
              </a:extLst>
            </p:cNvPr>
            <p:cNvCxnSpPr/>
            <p:nvPr/>
          </p:nvCxnSpPr>
          <p:spPr bwMode="gray">
            <a:xfrm>
              <a:off x="9782868" y="3821199"/>
              <a:ext cx="99588" cy="0"/>
            </a:xfrm>
            <a:prstGeom prst="line">
              <a:avLst/>
            </a:prstGeom>
            <a:ln w="19050">
              <a:solidFill>
                <a:schemeClr val="accent3"/>
              </a:solidFill>
              <a:tailEnd type="arrow" w="med" len="sm"/>
            </a:ln>
          </p:spPr>
          <p:style>
            <a:lnRef idx="1">
              <a:schemeClr val="accent1"/>
            </a:lnRef>
            <a:fillRef idx="0">
              <a:schemeClr val="accent1"/>
            </a:fillRef>
            <a:effectRef idx="0">
              <a:schemeClr val="accent1"/>
            </a:effectRef>
            <a:fontRef idx="minor">
              <a:schemeClr val="tx1"/>
            </a:fontRef>
          </p:style>
        </p:cxnSp>
      </p:grpSp>
      <p:sp>
        <p:nvSpPr>
          <p:cNvPr id="53" name="Arrow: Pentagon 52">
            <a:extLst>
              <a:ext uri="{FF2B5EF4-FFF2-40B4-BE49-F238E27FC236}">
                <a16:creationId xmlns:a16="http://schemas.microsoft.com/office/drawing/2014/main" id="{A02FE3CD-7212-437E-B1A6-D5472503C959}"/>
              </a:ext>
            </a:extLst>
          </p:cNvPr>
          <p:cNvSpPr/>
          <p:nvPr/>
        </p:nvSpPr>
        <p:spPr bwMode="gray">
          <a:xfrm>
            <a:off x="854952" y="3584617"/>
            <a:ext cx="1600864" cy="45719"/>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6971"/>
            <a:endParaRPr lang="en-US" sz="1399" err="1">
              <a:solidFill>
                <a:srgbClr val="FFFFFF"/>
              </a:solidFill>
              <a:latin typeface="ABBvoiceOffice"/>
              <a:ea typeface="ABBvoiceOffice"/>
              <a:cs typeface="ABBvoiceOffice"/>
            </a:endParaRPr>
          </a:p>
        </p:txBody>
      </p:sp>
      <p:sp>
        <p:nvSpPr>
          <p:cNvPr id="54" name="Arrow: Chevron 53">
            <a:extLst>
              <a:ext uri="{FF2B5EF4-FFF2-40B4-BE49-F238E27FC236}">
                <a16:creationId xmlns:a16="http://schemas.microsoft.com/office/drawing/2014/main" id="{4E7C5DAA-7D9D-4D25-B01C-C7FD5AE129D1}"/>
              </a:ext>
            </a:extLst>
          </p:cNvPr>
          <p:cNvSpPr/>
          <p:nvPr/>
        </p:nvSpPr>
        <p:spPr bwMode="gray">
          <a:xfrm>
            <a:off x="2721062" y="2917691"/>
            <a:ext cx="1410207" cy="45719"/>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6971"/>
            <a:endParaRPr lang="en-US" sz="1399" err="1">
              <a:solidFill>
                <a:srgbClr val="000000"/>
              </a:solidFill>
              <a:latin typeface="ABBvoiceOffice"/>
              <a:ea typeface="ABBvoiceOffice"/>
              <a:cs typeface="ABBvoiceOffice"/>
            </a:endParaRPr>
          </a:p>
        </p:txBody>
      </p:sp>
      <p:sp>
        <p:nvSpPr>
          <p:cNvPr id="55" name="Arrow: Chevron 54">
            <a:extLst>
              <a:ext uri="{FF2B5EF4-FFF2-40B4-BE49-F238E27FC236}">
                <a16:creationId xmlns:a16="http://schemas.microsoft.com/office/drawing/2014/main" id="{F3239895-EBA0-43E9-A7D0-E6D7BF1C30EE}"/>
              </a:ext>
            </a:extLst>
          </p:cNvPr>
          <p:cNvSpPr/>
          <p:nvPr/>
        </p:nvSpPr>
        <p:spPr bwMode="gray">
          <a:xfrm>
            <a:off x="4641086" y="2558022"/>
            <a:ext cx="1570093" cy="45719"/>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6971"/>
            <a:endParaRPr lang="en-US" sz="1399" err="1">
              <a:solidFill>
                <a:srgbClr val="000000"/>
              </a:solidFill>
              <a:latin typeface="ABBvoiceOffice"/>
              <a:ea typeface="ABBvoiceOffice"/>
              <a:cs typeface="ABBvoiceOffice"/>
            </a:endParaRPr>
          </a:p>
        </p:txBody>
      </p:sp>
      <p:sp>
        <p:nvSpPr>
          <p:cNvPr id="56" name="Arrow: Chevron 55">
            <a:extLst>
              <a:ext uri="{FF2B5EF4-FFF2-40B4-BE49-F238E27FC236}">
                <a16:creationId xmlns:a16="http://schemas.microsoft.com/office/drawing/2014/main" id="{54085BB4-5987-419C-BAD4-D94FD0D2830C}"/>
              </a:ext>
            </a:extLst>
          </p:cNvPr>
          <p:cNvSpPr/>
          <p:nvPr/>
        </p:nvSpPr>
        <p:spPr bwMode="gray">
          <a:xfrm>
            <a:off x="6484111" y="2213970"/>
            <a:ext cx="1477360" cy="45719"/>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6971"/>
            <a:endParaRPr lang="en-US" sz="1399" err="1">
              <a:solidFill>
                <a:srgbClr val="000000"/>
              </a:solidFill>
              <a:latin typeface="ABBvoiceOffice"/>
              <a:ea typeface="ABBvoiceOffice"/>
              <a:cs typeface="ABBvoiceOffice"/>
            </a:endParaRPr>
          </a:p>
        </p:txBody>
      </p:sp>
      <p:sp>
        <p:nvSpPr>
          <p:cNvPr id="57" name="Arrow: Chevron 56">
            <a:extLst>
              <a:ext uri="{FF2B5EF4-FFF2-40B4-BE49-F238E27FC236}">
                <a16:creationId xmlns:a16="http://schemas.microsoft.com/office/drawing/2014/main" id="{29B29D62-8826-46D9-A8EB-3F72AC64E288}"/>
              </a:ext>
            </a:extLst>
          </p:cNvPr>
          <p:cNvSpPr/>
          <p:nvPr/>
        </p:nvSpPr>
        <p:spPr bwMode="gray">
          <a:xfrm>
            <a:off x="8448377" y="1875984"/>
            <a:ext cx="1482948" cy="45719"/>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6971"/>
            <a:endParaRPr lang="en-US" sz="1399" err="1">
              <a:solidFill>
                <a:srgbClr val="000000"/>
              </a:solidFill>
              <a:latin typeface="ABBvoiceOffice"/>
              <a:ea typeface="ABBvoiceOffice"/>
              <a:cs typeface="ABBvoiceOffice"/>
            </a:endParaRPr>
          </a:p>
        </p:txBody>
      </p:sp>
      <p:grpSp>
        <p:nvGrpSpPr>
          <p:cNvPr id="18" name="Group 17">
            <a:extLst>
              <a:ext uri="{FF2B5EF4-FFF2-40B4-BE49-F238E27FC236}">
                <a16:creationId xmlns:a16="http://schemas.microsoft.com/office/drawing/2014/main" id="{34008581-2CBC-4F98-BFD8-FD1B9CF452A5}"/>
              </a:ext>
            </a:extLst>
          </p:cNvPr>
          <p:cNvGrpSpPr/>
          <p:nvPr/>
        </p:nvGrpSpPr>
        <p:grpSpPr>
          <a:xfrm>
            <a:off x="2698309" y="3771179"/>
            <a:ext cx="129002" cy="900932"/>
            <a:chOff x="3404103" y="4258426"/>
            <a:chExt cx="99588" cy="978299"/>
          </a:xfrm>
        </p:grpSpPr>
        <p:cxnSp>
          <p:nvCxnSpPr>
            <p:cNvPr id="27" name="Straight Connector 26">
              <a:extLst>
                <a:ext uri="{FF2B5EF4-FFF2-40B4-BE49-F238E27FC236}">
                  <a16:creationId xmlns:a16="http://schemas.microsoft.com/office/drawing/2014/main" id="{E2A54AE3-A15B-44EC-A233-9EAEFB92B154}"/>
                </a:ext>
              </a:extLst>
            </p:cNvPr>
            <p:cNvCxnSpPr/>
            <p:nvPr/>
          </p:nvCxnSpPr>
          <p:spPr bwMode="gray">
            <a:xfrm>
              <a:off x="3404103" y="4258426"/>
              <a:ext cx="0" cy="978299"/>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E660236-56D5-439F-BFE8-D84350FA5806}"/>
                </a:ext>
              </a:extLst>
            </p:cNvPr>
            <p:cNvCxnSpPr/>
            <p:nvPr/>
          </p:nvCxnSpPr>
          <p:spPr bwMode="gray">
            <a:xfrm>
              <a:off x="3404103" y="4739193"/>
              <a:ext cx="99588" cy="0"/>
            </a:xfrm>
            <a:prstGeom prst="line">
              <a:avLst/>
            </a:prstGeom>
            <a:ln w="19050">
              <a:solidFill>
                <a:schemeClr val="accent3"/>
              </a:solidFill>
              <a:tailEnd type="arrow" w="med" len="sm"/>
            </a:ln>
          </p:spPr>
          <p:style>
            <a:lnRef idx="1">
              <a:schemeClr val="accent1"/>
            </a:lnRef>
            <a:fillRef idx="0">
              <a:schemeClr val="accent1"/>
            </a:fillRef>
            <a:effectRef idx="0">
              <a:schemeClr val="accent1"/>
            </a:effectRef>
            <a:fontRef idx="minor">
              <a:schemeClr val="tx1"/>
            </a:fontRef>
          </p:style>
        </p:cxnSp>
      </p:grpSp>
      <p:sp>
        <p:nvSpPr>
          <p:cNvPr id="68" name="Flowchart: Connector 67">
            <a:extLst>
              <a:ext uri="{FF2B5EF4-FFF2-40B4-BE49-F238E27FC236}">
                <a16:creationId xmlns:a16="http://schemas.microsoft.com/office/drawing/2014/main" id="{C0EDAB6B-FFB5-4F08-85C5-77822B78B664}"/>
              </a:ext>
            </a:extLst>
          </p:cNvPr>
          <p:cNvSpPr/>
          <p:nvPr/>
        </p:nvSpPr>
        <p:spPr bwMode="gray">
          <a:xfrm>
            <a:off x="901514" y="3286836"/>
            <a:ext cx="280658" cy="275596"/>
          </a:xfrm>
          <a:prstGeom prst="flowChartConnector">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1</a:t>
            </a:r>
            <a:endParaRPr lang="de-CH" sz="1400" dirty="0"/>
          </a:p>
        </p:txBody>
      </p:sp>
      <p:sp>
        <p:nvSpPr>
          <p:cNvPr id="69" name="Flowchart: Connector 68">
            <a:extLst>
              <a:ext uri="{FF2B5EF4-FFF2-40B4-BE49-F238E27FC236}">
                <a16:creationId xmlns:a16="http://schemas.microsoft.com/office/drawing/2014/main" id="{19EAD486-342E-45B4-96EC-92BD3D964A0C}"/>
              </a:ext>
            </a:extLst>
          </p:cNvPr>
          <p:cNvSpPr/>
          <p:nvPr/>
        </p:nvSpPr>
        <p:spPr bwMode="gray">
          <a:xfrm>
            <a:off x="2740416" y="2598056"/>
            <a:ext cx="280658" cy="275596"/>
          </a:xfrm>
          <a:prstGeom prst="flowChartConnector">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2</a:t>
            </a:r>
            <a:endParaRPr lang="de-CH" sz="1400" dirty="0"/>
          </a:p>
        </p:txBody>
      </p:sp>
      <p:sp>
        <p:nvSpPr>
          <p:cNvPr id="70" name="Flowchart: Connector 69">
            <a:extLst>
              <a:ext uri="{FF2B5EF4-FFF2-40B4-BE49-F238E27FC236}">
                <a16:creationId xmlns:a16="http://schemas.microsoft.com/office/drawing/2014/main" id="{0F51BA0F-C03E-44B3-AA58-43982D954931}"/>
              </a:ext>
            </a:extLst>
          </p:cNvPr>
          <p:cNvSpPr/>
          <p:nvPr/>
        </p:nvSpPr>
        <p:spPr bwMode="gray">
          <a:xfrm>
            <a:off x="4668018" y="2243484"/>
            <a:ext cx="280658" cy="275596"/>
          </a:xfrm>
          <a:prstGeom prst="flowChartConnector">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3</a:t>
            </a:r>
            <a:endParaRPr lang="de-CH" sz="1400" dirty="0"/>
          </a:p>
        </p:txBody>
      </p:sp>
      <p:sp>
        <p:nvSpPr>
          <p:cNvPr id="71" name="Flowchart: Connector 70">
            <a:extLst>
              <a:ext uri="{FF2B5EF4-FFF2-40B4-BE49-F238E27FC236}">
                <a16:creationId xmlns:a16="http://schemas.microsoft.com/office/drawing/2014/main" id="{1B702F72-D17A-4771-96CD-ACA6D8D71035}"/>
              </a:ext>
            </a:extLst>
          </p:cNvPr>
          <p:cNvSpPr/>
          <p:nvPr/>
        </p:nvSpPr>
        <p:spPr bwMode="gray">
          <a:xfrm>
            <a:off x="6484111" y="1887518"/>
            <a:ext cx="280658" cy="275596"/>
          </a:xfrm>
          <a:prstGeom prst="flowChartConnector">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4</a:t>
            </a:r>
            <a:endParaRPr lang="de-CH" sz="1400" dirty="0"/>
          </a:p>
        </p:txBody>
      </p:sp>
      <p:sp>
        <p:nvSpPr>
          <p:cNvPr id="72" name="Flowchart: Connector 71">
            <a:extLst>
              <a:ext uri="{FF2B5EF4-FFF2-40B4-BE49-F238E27FC236}">
                <a16:creationId xmlns:a16="http://schemas.microsoft.com/office/drawing/2014/main" id="{8325C17E-0BDE-4F6D-86DC-50C708476416}"/>
              </a:ext>
            </a:extLst>
          </p:cNvPr>
          <p:cNvSpPr/>
          <p:nvPr/>
        </p:nvSpPr>
        <p:spPr bwMode="gray">
          <a:xfrm>
            <a:off x="8464511" y="1570190"/>
            <a:ext cx="280658" cy="275596"/>
          </a:xfrm>
          <a:prstGeom prst="flowChartConnector">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5</a:t>
            </a:r>
            <a:endParaRPr lang="de-CH" sz="1400" dirty="0"/>
          </a:p>
        </p:txBody>
      </p:sp>
      <p:grpSp>
        <p:nvGrpSpPr>
          <p:cNvPr id="73" name="Group 72">
            <a:extLst>
              <a:ext uri="{FF2B5EF4-FFF2-40B4-BE49-F238E27FC236}">
                <a16:creationId xmlns:a16="http://schemas.microsoft.com/office/drawing/2014/main" id="{A14D4613-7D17-41F7-8339-4E00464A06A8}"/>
              </a:ext>
            </a:extLst>
          </p:cNvPr>
          <p:cNvGrpSpPr/>
          <p:nvPr/>
        </p:nvGrpSpPr>
        <p:grpSpPr>
          <a:xfrm>
            <a:off x="2688340" y="3016511"/>
            <a:ext cx="99510" cy="556354"/>
            <a:chOff x="3304515" y="2372008"/>
            <a:chExt cx="99588" cy="556788"/>
          </a:xfrm>
        </p:grpSpPr>
        <p:cxnSp>
          <p:nvCxnSpPr>
            <p:cNvPr id="74" name="Straight Connector 73">
              <a:extLst>
                <a:ext uri="{FF2B5EF4-FFF2-40B4-BE49-F238E27FC236}">
                  <a16:creationId xmlns:a16="http://schemas.microsoft.com/office/drawing/2014/main" id="{19B09AAA-AC10-483B-B5D3-4D14BEAC05B4}"/>
                </a:ext>
              </a:extLst>
            </p:cNvPr>
            <p:cNvCxnSpPr/>
            <p:nvPr/>
          </p:nvCxnSpPr>
          <p:spPr bwMode="gray">
            <a:xfrm>
              <a:off x="3304515" y="2372008"/>
              <a:ext cx="0" cy="556788"/>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C7D08ECF-FB86-4726-A2F2-6B5A356C15B6}"/>
                </a:ext>
              </a:extLst>
            </p:cNvPr>
            <p:cNvCxnSpPr/>
            <p:nvPr/>
          </p:nvCxnSpPr>
          <p:spPr bwMode="gray">
            <a:xfrm>
              <a:off x="3304515" y="2650402"/>
              <a:ext cx="99588" cy="0"/>
            </a:xfrm>
            <a:prstGeom prst="line">
              <a:avLst/>
            </a:prstGeom>
            <a:ln w="19050">
              <a:solidFill>
                <a:schemeClr val="accent3"/>
              </a:solidFill>
              <a:tailEnd type="arrow" w="med" len="sm"/>
            </a:ln>
          </p:spPr>
          <p:style>
            <a:lnRef idx="1">
              <a:schemeClr val="accent1"/>
            </a:lnRef>
            <a:fillRef idx="0">
              <a:schemeClr val="accent1"/>
            </a:fillRef>
            <a:effectRef idx="0">
              <a:schemeClr val="accent1"/>
            </a:effectRef>
            <a:fontRef idx="minor">
              <a:schemeClr val="tx1"/>
            </a:fontRef>
          </p:style>
        </p:cxnSp>
      </p:grpSp>
      <p:sp>
        <p:nvSpPr>
          <p:cNvPr id="7" name="Rectangle 6">
            <a:extLst>
              <a:ext uri="{FF2B5EF4-FFF2-40B4-BE49-F238E27FC236}">
                <a16:creationId xmlns:a16="http://schemas.microsoft.com/office/drawing/2014/main" id="{A908822D-F7E1-4B93-B3F5-9D8193C11F79}"/>
              </a:ext>
            </a:extLst>
          </p:cNvPr>
          <p:cNvSpPr/>
          <p:nvPr/>
        </p:nvSpPr>
        <p:spPr>
          <a:xfrm>
            <a:off x="800612" y="3732877"/>
            <a:ext cx="1857635" cy="1231106"/>
          </a:xfrm>
          <a:prstGeom prst="rect">
            <a:avLst/>
          </a:prstGeom>
        </p:spPr>
        <p:txBody>
          <a:bodyPr wrap="square">
            <a:spAutoFit/>
          </a:bodyPr>
          <a:lstStyle/>
          <a:p>
            <a:pPr marL="171450" indent="-171450">
              <a:spcAft>
                <a:spcPts val="600"/>
              </a:spcAft>
              <a:buFont typeface="Arial" panose="020B0604020202020204" pitchFamily="34" charset="0"/>
              <a:buChar char="•"/>
            </a:pPr>
            <a:r>
              <a:rPr lang="sv-SE" sz="1200" dirty="0">
                <a:solidFill>
                  <a:srgbClr val="000000"/>
                </a:solidFill>
              </a:rPr>
              <a:t>Uppstart av strategiarbetet med mål att ha ett beslutsunderlag klart till årsmötet april 2026</a:t>
            </a:r>
          </a:p>
          <a:p>
            <a:pPr>
              <a:spcAft>
                <a:spcPts val="600"/>
              </a:spcAft>
            </a:pPr>
            <a:endParaRPr lang="de-CH" sz="900" b="1" dirty="0">
              <a:solidFill>
                <a:srgbClr val="000000"/>
              </a:solidFill>
            </a:endParaRPr>
          </a:p>
        </p:txBody>
      </p:sp>
      <p:sp>
        <p:nvSpPr>
          <p:cNvPr id="8" name="Rectangle 7">
            <a:extLst>
              <a:ext uri="{FF2B5EF4-FFF2-40B4-BE49-F238E27FC236}">
                <a16:creationId xmlns:a16="http://schemas.microsoft.com/office/drawing/2014/main" id="{7CB6AF19-5F5E-4977-9917-2AE286A21826}"/>
              </a:ext>
            </a:extLst>
          </p:cNvPr>
          <p:cNvSpPr/>
          <p:nvPr/>
        </p:nvSpPr>
        <p:spPr>
          <a:xfrm>
            <a:off x="2840995" y="3112696"/>
            <a:ext cx="1669610" cy="1815882"/>
          </a:xfrm>
          <a:prstGeom prst="rect">
            <a:avLst/>
          </a:prstGeom>
        </p:spPr>
        <p:txBody>
          <a:bodyPr wrap="square">
            <a:spAutoFit/>
          </a:bodyPr>
          <a:lstStyle/>
          <a:p>
            <a:pPr>
              <a:spcAft>
                <a:spcPts val="600"/>
              </a:spcAft>
            </a:pPr>
            <a:r>
              <a:rPr lang="en-US" sz="1200" dirty="0">
                <a:solidFill>
                  <a:srgbClr val="000000"/>
                </a:solidFill>
              </a:rPr>
              <a:t> “Go or no go” </a:t>
            </a:r>
            <a:r>
              <a:rPr lang="en-US" sz="1200" dirty="0" err="1">
                <a:solidFill>
                  <a:srgbClr val="000000"/>
                </a:solidFill>
              </a:rPr>
              <a:t>beslut</a:t>
            </a:r>
            <a:r>
              <a:rPr lang="en-US" sz="1200" dirty="0">
                <a:solidFill>
                  <a:srgbClr val="000000"/>
                </a:solidFill>
              </a:rPr>
              <a:t> vid </a:t>
            </a:r>
            <a:r>
              <a:rPr lang="en-US" sz="1200" dirty="0" err="1">
                <a:solidFill>
                  <a:srgbClr val="000000"/>
                </a:solidFill>
              </a:rPr>
              <a:t>årsmötet</a:t>
            </a:r>
            <a:endParaRPr lang="en-US" sz="1200" dirty="0">
              <a:solidFill>
                <a:srgbClr val="000000"/>
              </a:solidFill>
            </a:endParaRPr>
          </a:p>
          <a:p>
            <a:pPr>
              <a:spcAft>
                <a:spcPts val="600"/>
              </a:spcAft>
            </a:pPr>
            <a:r>
              <a:rPr lang="en-US" sz="900" dirty="0" err="1">
                <a:solidFill>
                  <a:srgbClr val="000000"/>
                </a:solidFill>
              </a:rPr>
              <a:t>xxxxx</a:t>
            </a:r>
            <a:endParaRPr lang="en-US" sz="900" dirty="0">
              <a:solidFill>
                <a:srgbClr val="000000"/>
              </a:solidFill>
            </a:endParaRPr>
          </a:p>
          <a:p>
            <a:pPr>
              <a:spcAft>
                <a:spcPts val="600"/>
              </a:spcAft>
            </a:pPr>
            <a:r>
              <a:rPr lang="en-US" sz="900" dirty="0" err="1">
                <a:solidFill>
                  <a:srgbClr val="000000"/>
                </a:solidFill>
              </a:rPr>
              <a:t>Xxxxxxxx</a:t>
            </a:r>
            <a:endParaRPr lang="en-US" sz="900" dirty="0">
              <a:solidFill>
                <a:srgbClr val="000000"/>
              </a:solidFill>
            </a:endParaRPr>
          </a:p>
          <a:p>
            <a:pPr>
              <a:spcAft>
                <a:spcPts val="600"/>
              </a:spcAft>
            </a:pPr>
            <a:r>
              <a:rPr lang="en-US" sz="900" dirty="0" err="1">
                <a:solidFill>
                  <a:srgbClr val="000000"/>
                </a:solidFill>
              </a:rPr>
              <a:t>Xxxxxxxx</a:t>
            </a:r>
            <a:endParaRPr lang="en-US" sz="900" dirty="0">
              <a:solidFill>
                <a:srgbClr val="000000"/>
              </a:solidFill>
            </a:endParaRPr>
          </a:p>
          <a:p>
            <a:pPr>
              <a:spcAft>
                <a:spcPts val="600"/>
              </a:spcAft>
            </a:pPr>
            <a:r>
              <a:rPr lang="en-US" sz="900" dirty="0" err="1">
                <a:solidFill>
                  <a:srgbClr val="000000"/>
                </a:solidFill>
              </a:rPr>
              <a:t>xxxxxxxx</a:t>
            </a:r>
            <a:endParaRPr lang="en-US" sz="900" dirty="0">
              <a:solidFill>
                <a:srgbClr val="000000"/>
              </a:solidFill>
            </a:endParaRPr>
          </a:p>
          <a:p>
            <a:pPr>
              <a:spcAft>
                <a:spcPts val="600"/>
              </a:spcAft>
            </a:pPr>
            <a:endParaRPr lang="en-US" sz="1100" dirty="0"/>
          </a:p>
          <a:p>
            <a:pPr>
              <a:spcAft>
                <a:spcPts val="600"/>
              </a:spcAft>
            </a:pPr>
            <a:endParaRPr lang="en-US" sz="1100" dirty="0">
              <a:solidFill>
                <a:srgbClr val="000000"/>
              </a:solidFill>
            </a:endParaRPr>
          </a:p>
        </p:txBody>
      </p:sp>
      <p:sp>
        <p:nvSpPr>
          <p:cNvPr id="9" name="Rectangle 8">
            <a:extLst>
              <a:ext uri="{FF2B5EF4-FFF2-40B4-BE49-F238E27FC236}">
                <a16:creationId xmlns:a16="http://schemas.microsoft.com/office/drawing/2014/main" id="{C0F725CC-D67B-4B71-968C-02545D5C73DC}"/>
              </a:ext>
            </a:extLst>
          </p:cNvPr>
          <p:cNvSpPr/>
          <p:nvPr/>
        </p:nvSpPr>
        <p:spPr>
          <a:xfrm>
            <a:off x="1236022" y="3266899"/>
            <a:ext cx="1544421" cy="307777"/>
          </a:xfrm>
          <a:prstGeom prst="rect">
            <a:avLst/>
          </a:prstGeom>
        </p:spPr>
        <p:txBody>
          <a:bodyPr wrap="square">
            <a:spAutoFit/>
          </a:bodyPr>
          <a:lstStyle/>
          <a:p>
            <a:r>
              <a:rPr lang="en-US" sz="1400" dirty="0" err="1"/>
              <a:t>År</a:t>
            </a:r>
            <a:r>
              <a:rPr lang="en-US" sz="1400" dirty="0"/>
              <a:t> 2025</a:t>
            </a:r>
          </a:p>
        </p:txBody>
      </p:sp>
      <p:sp>
        <p:nvSpPr>
          <p:cNvPr id="60" name="Rectangle 59">
            <a:extLst>
              <a:ext uri="{FF2B5EF4-FFF2-40B4-BE49-F238E27FC236}">
                <a16:creationId xmlns:a16="http://schemas.microsoft.com/office/drawing/2014/main" id="{9E56F39B-693E-4692-A389-2DD1D0A5757D}"/>
              </a:ext>
            </a:extLst>
          </p:cNvPr>
          <p:cNvSpPr/>
          <p:nvPr/>
        </p:nvSpPr>
        <p:spPr>
          <a:xfrm>
            <a:off x="3059407" y="2614719"/>
            <a:ext cx="1112105" cy="307777"/>
          </a:xfrm>
          <a:prstGeom prst="rect">
            <a:avLst/>
          </a:prstGeom>
        </p:spPr>
        <p:txBody>
          <a:bodyPr wrap="square">
            <a:spAutoFit/>
          </a:bodyPr>
          <a:lstStyle/>
          <a:p>
            <a:r>
              <a:rPr lang="en-US" sz="1400" dirty="0" err="1"/>
              <a:t>År</a:t>
            </a:r>
            <a:r>
              <a:rPr lang="en-US" sz="1400" dirty="0"/>
              <a:t> 2026</a:t>
            </a:r>
          </a:p>
        </p:txBody>
      </p:sp>
      <p:sp>
        <p:nvSpPr>
          <p:cNvPr id="11" name="Rectangle 10">
            <a:extLst>
              <a:ext uri="{FF2B5EF4-FFF2-40B4-BE49-F238E27FC236}">
                <a16:creationId xmlns:a16="http://schemas.microsoft.com/office/drawing/2014/main" id="{AA3D8AA1-1A0B-4FC0-AB42-A079FCC33DF8}"/>
              </a:ext>
            </a:extLst>
          </p:cNvPr>
          <p:cNvSpPr/>
          <p:nvPr/>
        </p:nvSpPr>
        <p:spPr>
          <a:xfrm>
            <a:off x="4758016" y="2768830"/>
            <a:ext cx="1264837" cy="800219"/>
          </a:xfrm>
          <a:prstGeom prst="rect">
            <a:avLst/>
          </a:prstGeom>
        </p:spPr>
        <p:txBody>
          <a:bodyPr wrap="square">
            <a:spAutoFit/>
          </a:bodyPr>
          <a:lstStyle/>
          <a:p>
            <a:pPr>
              <a:spcBef>
                <a:spcPts val="400"/>
              </a:spcBef>
            </a:pPr>
            <a:r>
              <a:rPr lang="en-US" sz="900" dirty="0" err="1"/>
              <a:t>Xxxxxx</a:t>
            </a:r>
            <a:endParaRPr lang="en-US" sz="900" dirty="0"/>
          </a:p>
          <a:p>
            <a:pPr>
              <a:spcBef>
                <a:spcPts val="400"/>
              </a:spcBef>
            </a:pPr>
            <a:r>
              <a:rPr lang="en-US" sz="900" dirty="0" err="1"/>
              <a:t>Xxxxxxx</a:t>
            </a:r>
            <a:endParaRPr lang="en-US" sz="900" dirty="0"/>
          </a:p>
          <a:p>
            <a:pPr>
              <a:spcBef>
                <a:spcPts val="400"/>
              </a:spcBef>
            </a:pPr>
            <a:r>
              <a:rPr lang="en-US" sz="900" dirty="0" err="1"/>
              <a:t>Xxxxxxx</a:t>
            </a:r>
            <a:endParaRPr lang="en-US" sz="900" dirty="0"/>
          </a:p>
          <a:p>
            <a:pPr>
              <a:spcBef>
                <a:spcPts val="400"/>
              </a:spcBef>
            </a:pPr>
            <a:r>
              <a:rPr lang="en-US" sz="900" dirty="0" err="1"/>
              <a:t>xxxxxxx</a:t>
            </a:r>
            <a:endParaRPr lang="en-US" sz="900" dirty="0"/>
          </a:p>
        </p:txBody>
      </p:sp>
      <p:sp>
        <p:nvSpPr>
          <p:cNvPr id="78" name="Rectangle 77">
            <a:extLst>
              <a:ext uri="{FF2B5EF4-FFF2-40B4-BE49-F238E27FC236}">
                <a16:creationId xmlns:a16="http://schemas.microsoft.com/office/drawing/2014/main" id="{B3233AE4-21FB-49E9-A2FA-BBF396694016}"/>
              </a:ext>
            </a:extLst>
          </p:cNvPr>
          <p:cNvSpPr/>
          <p:nvPr/>
        </p:nvSpPr>
        <p:spPr>
          <a:xfrm>
            <a:off x="4981391" y="2249378"/>
            <a:ext cx="1197073" cy="308644"/>
          </a:xfrm>
          <a:prstGeom prst="rect">
            <a:avLst/>
          </a:prstGeom>
        </p:spPr>
        <p:txBody>
          <a:bodyPr wrap="square">
            <a:spAutoFit/>
          </a:bodyPr>
          <a:lstStyle/>
          <a:p>
            <a:r>
              <a:rPr lang="en-US" sz="1400" dirty="0" err="1"/>
              <a:t>År</a:t>
            </a:r>
            <a:r>
              <a:rPr lang="en-US" sz="1400" dirty="0"/>
              <a:t> 2028</a:t>
            </a:r>
          </a:p>
        </p:txBody>
      </p:sp>
      <p:sp>
        <p:nvSpPr>
          <p:cNvPr id="79" name="Rectangle 78">
            <a:extLst>
              <a:ext uri="{FF2B5EF4-FFF2-40B4-BE49-F238E27FC236}">
                <a16:creationId xmlns:a16="http://schemas.microsoft.com/office/drawing/2014/main" id="{E1E29D5D-1C6A-4623-8EC5-FB2893A13A03}"/>
              </a:ext>
            </a:extLst>
          </p:cNvPr>
          <p:cNvSpPr/>
          <p:nvPr/>
        </p:nvSpPr>
        <p:spPr>
          <a:xfrm>
            <a:off x="6754204" y="1914420"/>
            <a:ext cx="1347832" cy="307777"/>
          </a:xfrm>
          <a:prstGeom prst="rect">
            <a:avLst/>
          </a:prstGeom>
        </p:spPr>
        <p:txBody>
          <a:bodyPr wrap="square">
            <a:spAutoFit/>
          </a:bodyPr>
          <a:lstStyle/>
          <a:p>
            <a:r>
              <a:rPr lang="en-US" sz="1400" dirty="0" err="1"/>
              <a:t>År</a:t>
            </a:r>
            <a:r>
              <a:rPr lang="en-US" sz="1400" dirty="0"/>
              <a:t> 2030</a:t>
            </a:r>
          </a:p>
        </p:txBody>
      </p:sp>
      <p:sp>
        <p:nvSpPr>
          <p:cNvPr id="80" name="Rectangle 79">
            <a:extLst>
              <a:ext uri="{FF2B5EF4-FFF2-40B4-BE49-F238E27FC236}">
                <a16:creationId xmlns:a16="http://schemas.microsoft.com/office/drawing/2014/main" id="{4E3AF91B-40AA-4769-9863-F0BC4E5B6304}"/>
              </a:ext>
            </a:extLst>
          </p:cNvPr>
          <p:cNvSpPr/>
          <p:nvPr/>
        </p:nvSpPr>
        <p:spPr>
          <a:xfrm>
            <a:off x="8716929" y="1551630"/>
            <a:ext cx="1019913" cy="307777"/>
          </a:xfrm>
          <a:prstGeom prst="rect">
            <a:avLst/>
          </a:prstGeom>
        </p:spPr>
        <p:txBody>
          <a:bodyPr wrap="square">
            <a:spAutoFit/>
          </a:bodyPr>
          <a:lstStyle/>
          <a:p>
            <a:r>
              <a:rPr lang="sv-SE" sz="1400" dirty="0"/>
              <a:t>År 2032</a:t>
            </a:r>
            <a:endParaRPr lang="en-US" sz="1400" dirty="0"/>
          </a:p>
        </p:txBody>
      </p:sp>
      <p:sp>
        <p:nvSpPr>
          <p:cNvPr id="13" name="Rectangle 12">
            <a:extLst>
              <a:ext uri="{FF2B5EF4-FFF2-40B4-BE49-F238E27FC236}">
                <a16:creationId xmlns:a16="http://schemas.microsoft.com/office/drawing/2014/main" id="{A75196E5-20E4-46B2-8589-1A50F2433296}"/>
              </a:ext>
            </a:extLst>
          </p:cNvPr>
          <p:cNvSpPr/>
          <p:nvPr/>
        </p:nvSpPr>
        <p:spPr>
          <a:xfrm>
            <a:off x="6583989" y="2461430"/>
            <a:ext cx="1688263" cy="854080"/>
          </a:xfrm>
          <a:prstGeom prst="rect">
            <a:avLst/>
          </a:prstGeom>
        </p:spPr>
        <p:txBody>
          <a:bodyPr wrap="square">
            <a:spAutoFit/>
          </a:bodyPr>
          <a:lstStyle/>
          <a:p>
            <a:pPr>
              <a:spcBef>
                <a:spcPts val="700"/>
              </a:spcBef>
            </a:pPr>
            <a:r>
              <a:rPr lang="sv-SE" sz="800" dirty="0" err="1"/>
              <a:t>Xxxxxxxxxx</a:t>
            </a:r>
            <a:endParaRPr lang="sv-SE" sz="800" dirty="0"/>
          </a:p>
          <a:p>
            <a:pPr>
              <a:spcBef>
                <a:spcPts val="700"/>
              </a:spcBef>
            </a:pPr>
            <a:r>
              <a:rPr lang="sv-SE" sz="800" dirty="0" err="1"/>
              <a:t>Xxxxxxxxx</a:t>
            </a:r>
            <a:endParaRPr lang="sv-SE" sz="800" dirty="0"/>
          </a:p>
          <a:p>
            <a:pPr>
              <a:spcBef>
                <a:spcPts val="700"/>
              </a:spcBef>
            </a:pPr>
            <a:r>
              <a:rPr lang="sv-SE" sz="800" dirty="0" err="1"/>
              <a:t>Xxxxxxx</a:t>
            </a:r>
            <a:endParaRPr lang="sv-SE" sz="800" dirty="0"/>
          </a:p>
          <a:p>
            <a:pPr>
              <a:spcBef>
                <a:spcPts val="700"/>
              </a:spcBef>
            </a:pPr>
            <a:r>
              <a:rPr lang="sv-SE" sz="800" dirty="0" err="1"/>
              <a:t>xxxxxxxx</a:t>
            </a:r>
            <a:endParaRPr lang="en-US" sz="800" dirty="0"/>
          </a:p>
        </p:txBody>
      </p:sp>
      <p:sp>
        <p:nvSpPr>
          <p:cNvPr id="14" name="Rectangle 13">
            <a:extLst>
              <a:ext uri="{FF2B5EF4-FFF2-40B4-BE49-F238E27FC236}">
                <a16:creationId xmlns:a16="http://schemas.microsoft.com/office/drawing/2014/main" id="{8496DC21-144E-4C7C-A3A2-8C6A84146BD2}"/>
              </a:ext>
            </a:extLst>
          </p:cNvPr>
          <p:cNvSpPr/>
          <p:nvPr/>
        </p:nvSpPr>
        <p:spPr>
          <a:xfrm>
            <a:off x="8484292" y="2057129"/>
            <a:ext cx="1524750" cy="1279838"/>
          </a:xfrm>
          <a:prstGeom prst="rect">
            <a:avLst/>
          </a:prstGeom>
        </p:spPr>
        <p:txBody>
          <a:bodyPr wrap="square">
            <a:spAutoFit/>
          </a:bodyPr>
          <a:lstStyle/>
          <a:p>
            <a:pPr>
              <a:spcBef>
                <a:spcPts val="700"/>
              </a:spcBef>
            </a:pPr>
            <a:r>
              <a:rPr lang="en-US" sz="800" dirty="0" err="1"/>
              <a:t>Xxxxxxxx</a:t>
            </a:r>
            <a:endParaRPr lang="en-US" sz="800" dirty="0"/>
          </a:p>
          <a:p>
            <a:pPr>
              <a:spcBef>
                <a:spcPts val="700"/>
              </a:spcBef>
            </a:pPr>
            <a:r>
              <a:rPr lang="en-US" sz="800" dirty="0" err="1"/>
              <a:t>Xxxxxx</a:t>
            </a:r>
            <a:endParaRPr lang="en-US" sz="800" dirty="0"/>
          </a:p>
          <a:p>
            <a:pPr>
              <a:spcBef>
                <a:spcPts val="700"/>
              </a:spcBef>
            </a:pPr>
            <a:r>
              <a:rPr lang="en-US" sz="800" dirty="0" err="1"/>
              <a:t>Xxxxxx</a:t>
            </a:r>
            <a:endParaRPr lang="en-US" sz="800" dirty="0"/>
          </a:p>
          <a:p>
            <a:pPr>
              <a:spcBef>
                <a:spcPts val="700"/>
              </a:spcBef>
            </a:pPr>
            <a:r>
              <a:rPr lang="en-US" sz="800" dirty="0" err="1"/>
              <a:t>xxxxxxxx</a:t>
            </a:r>
            <a:endParaRPr lang="en-US" sz="800" dirty="0"/>
          </a:p>
          <a:p>
            <a:pPr>
              <a:spcBef>
                <a:spcPts val="700"/>
              </a:spcBef>
            </a:pPr>
            <a:endParaRPr lang="en-US" sz="800" dirty="0"/>
          </a:p>
          <a:p>
            <a:pPr>
              <a:spcBef>
                <a:spcPts val="700"/>
              </a:spcBef>
            </a:pPr>
            <a:endParaRPr lang="en-US" sz="800" dirty="0"/>
          </a:p>
        </p:txBody>
      </p:sp>
      <p:sp>
        <p:nvSpPr>
          <p:cNvPr id="12" name="Rectangle 11">
            <a:extLst>
              <a:ext uri="{FF2B5EF4-FFF2-40B4-BE49-F238E27FC236}">
                <a16:creationId xmlns:a16="http://schemas.microsoft.com/office/drawing/2014/main" id="{1466F6C6-4EA4-4D48-A3C3-3B61A00620DE}"/>
              </a:ext>
            </a:extLst>
          </p:cNvPr>
          <p:cNvSpPr/>
          <p:nvPr/>
        </p:nvSpPr>
        <p:spPr bwMode="gray">
          <a:xfrm>
            <a:off x="858229" y="4953014"/>
            <a:ext cx="1597587" cy="3906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err="1"/>
              <a:t>Uppstart</a:t>
            </a:r>
            <a:endParaRPr lang="en-US" sz="1300" dirty="0"/>
          </a:p>
        </p:txBody>
      </p:sp>
      <p:sp>
        <p:nvSpPr>
          <p:cNvPr id="81" name="Rectangle 80">
            <a:extLst>
              <a:ext uri="{FF2B5EF4-FFF2-40B4-BE49-F238E27FC236}">
                <a16:creationId xmlns:a16="http://schemas.microsoft.com/office/drawing/2014/main" id="{6A901C89-9E20-445E-B4DB-08FC33BF1C21}"/>
              </a:ext>
            </a:extLst>
          </p:cNvPr>
          <p:cNvSpPr/>
          <p:nvPr/>
        </p:nvSpPr>
        <p:spPr bwMode="gray">
          <a:xfrm>
            <a:off x="8464511" y="4928525"/>
            <a:ext cx="1669611" cy="3906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err="1"/>
              <a:t>Ledord</a:t>
            </a:r>
            <a:r>
              <a:rPr lang="en-US" sz="1300" dirty="0"/>
              <a:t> </a:t>
            </a:r>
            <a:r>
              <a:rPr lang="en-US" sz="1300" dirty="0" err="1"/>
              <a:t>år</a:t>
            </a:r>
            <a:r>
              <a:rPr lang="en-US" sz="1300" dirty="0"/>
              <a:t> 2032?</a:t>
            </a:r>
          </a:p>
        </p:txBody>
      </p:sp>
      <p:sp>
        <p:nvSpPr>
          <p:cNvPr id="92" name="Rectangle 91">
            <a:extLst>
              <a:ext uri="{FF2B5EF4-FFF2-40B4-BE49-F238E27FC236}">
                <a16:creationId xmlns:a16="http://schemas.microsoft.com/office/drawing/2014/main" id="{977C6679-94A0-48A5-8C2D-AAD2B1C1E1D4}"/>
              </a:ext>
            </a:extLst>
          </p:cNvPr>
          <p:cNvSpPr/>
          <p:nvPr/>
        </p:nvSpPr>
        <p:spPr bwMode="gray">
          <a:xfrm>
            <a:off x="2576459" y="4918480"/>
            <a:ext cx="1887544" cy="3906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err="1"/>
              <a:t>Ledord</a:t>
            </a:r>
            <a:r>
              <a:rPr lang="en-US" sz="1300" dirty="0"/>
              <a:t> </a:t>
            </a:r>
            <a:r>
              <a:rPr lang="en-US" sz="1300" dirty="0" err="1"/>
              <a:t>år</a:t>
            </a:r>
            <a:r>
              <a:rPr lang="en-US" sz="1300" dirty="0"/>
              <a:t> 2026?</a:t>
            </a:r>
          </a:p>
        </p:txBody>
      </p:sp>
      <p:sp>
        <p:nvSpPr>
          <p:cNvPr id="93" name="Rectangle 92">
            <a:extLst>
              <a:ext uri="{FF2B5EF4-FFF2-40B4-BE49-F238E27FC236}">
                <a16:creationId xmlns:a16="http://schemas.microsoft.com/office/drawing/2014/main" id="{5DAE0E5F-368D-42D2-ABB2-17C97FFD0AB7}"/>
              </a:ext>
            </a:extLst>
          </p:cNvPr>
          <p:cNvSpPr/>
          <p:nvPr/>
        </p:nvSpPr>
        <p:spPr bwMode="gray">
          <a:xfrm>
            <a:off x="4637106" y="4934073"/>
            <a:ext cx="1669611" cy="3906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err="1"/>
              <a:t>Ledord</a:t>
            </a:r>
            <a:r>
              <a:rPr lang="en-US" sz="1300" dirty="0"/>
              <a:t> </a:t>
            </a:r>
            <a:r>
              <a:rPr lang="en-US" sz="1300" dirty="0" err="1"/>
              <a:t>år</a:t>
            </a:r>
            <a:r>
              <a:rPr lang="en-US" sz="1300" dirty="0"/>
              <a:t> 2028?</a:t>
            </a:r>
          </a:p>
        </p:txBody>
      </p:sp>
      <p:sp>
        <p:nvSpPr>
          <p:cNvPr id="95" name="Rectangle 94">
            <a:extLst>
              <a:ext uri="{FF2B5EF4-FFF2-40B4-BE49-F238E27FC236}">
                <a16:creationId xmlns:a16="http://schemas.microsoft.com/office/drawing/2014/main" id="{DDA55D2B-36AC-496B-B328-4D3949CCE6E6}"/>
              </a:ext>
            </a:extLst>
          </p:cNvPr>
          <p:cNvSpPr/>
          <p:nvPr/>
        </p:nvSpPr>
        <p:spPr bwMode="gray">
          <a:xfrm>
            <a:off x="6439457" y="4934073"/>
            <a:ext cx="1909461" cy="3859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err="1"/>
              <a:t>Ledord</a:t>
            </a:r>
            <a:r>
              <a:rPr lang="en-US" sz="1300" dirty="0"/>
              <a:t> </a:t>
            </a:r>
            <a:r>
              <a:rPr lang="en-US" sz="1300" dirty="0" err="1"/>
              <a:t>år</a:t>
            </a:r>
            <a:r>
              <a:rPr lang="en-US" sz="1300" dirty="0"/>
              <a:t> 2030?</a:t>
            </a:r>
          </a:p>
        </p:txBody>
      </p:sp>
      <p:sp>
        <p:nvSpPr>
          <p:cNvPr id="16" name="TextBox 15">
            <a:extLst>
              <a:ext uri="{FF2B5EF4-FFF2-40B4-BE49-F238E27FC236}">
                <a16:creationId xmlns:a16="http://schemas.microsoft.com/office/drawing/2014/main" id="{333AA36D-5107-40E5-961B-CAC8145CF442}"/>
              </a:ext>
            </a:extLst>
          </p:cNvPr>
          <p:cNvSpPr txBox="1"/>
          <p:nvPr/>
        </p:nvSpPr>
        <p:spPr bwMode="gray">
          <a:xfrm flipH="1">
            <a:off x="417679" y="1500212"/>
            <a:ext cx="276417" cy="3352402"/>
          </a:xfrm>
          <a:prstGeom prst="rect">
            <a:avLst/>
          </a:prstGeom>
          <a:noFill/>
        </p:spPr>
        <p:txBody>
          <a:bodyPr vert="vert270" wrap="square" lIns="72000" tIns="72000" rIns="72000" bIns="72000" rtlCol="0">
            <a:noAutofit/>
          </a:bodyPr>
          <a:lstStyle/>
          <a:p>
            <a:r>
              <a:rPr lang="en-US" sz="1400" dirty="0" err="1"/>
              <a:t>Akriviteter</a:t>
            </a:r>
            <a:r>
              <a:rPr lang="en-US" sz="1400" dirty="0"/>
              <a:t> </a:t>
            </a:r>
            <a:r>
              <a:rPr lang="en-US" sz="1400" dirty="0" err="1"/>
              <a:t>på</a:t>
            </a:r>
            <a:r>
              <a:rPr lang="en-US" sz="1400" dirty="0"/>
              <a:t> </a:t>
            </a:r>
            <a:r>
              <a:rPr lang="en-US" sz="1400" dirty="0" err="1"/>
              <a:t>vägen</a:t>
            </a:r>
            <a:r>
              <a:rPr lang="en-US" sz="1400" dirty="0"/>
              <a:t> till </a:t>
            </a:r>
            <a:r>
              <a:rPr lang="en-US" sz="1400" dirty="0" err="1"/>
              <a:t>målbild</a:t>
            </a:r>
            <a:r>
              <a:rPr lang="en-US" sz="1400" dirty="0"/>
              <a:t> </a:t>
            </a:r>
            <a:r>
              <a:rPr lang="en-US" sz="1400" dirty="0" err="1"/>
              <a:t>år</a:t>
            </a:r>
            <a:r>
              <a:rPr lang="en-US" sz="1400" dirty="0"/>
              <a:t> 2036</a:t>
            </a:r>
          </a:p>
        </p:txBody>
      </p:sp>
      <p:grpSp>
        <p:nvGrpSpPr>
          <p:cNvPr id="3" name="Group 2">
            <a:extLst>
              <a:ext uri="{FF2B5EF4-FFF2-40B4-BE49-F238E27FC236}">
                <a16:creationId xmlns:a16="http://schemas.microsoft.com/office/drawing/2014/main" id="{953BB7B2-D6D9-764C-DD34-55935AE248B0}"/>
              </a:ext>
            </a:extLst>
          </p:cNvPr>
          <p:cNvGrpSpPr/>
          <p:nvPr/>
        </p:nvGrpSpPr>
        <p:grpSpPr>
          <a:xfrm>
            <a:off x="10086758" y="1891585"/>
            <a:ext cx="99510" cy="2746891"/>
            <a:chOff x="9782868" y="2487686"/>
            <a:chExt cx="99588" cy="2749038"/>
          </a:xfrm>
        </p:grpSpPr>
        <p:cxnSp>
          <p:nvCxnSpPr>
            <p:cNvPr id="15" name="Straight Connector 14">
              <a:extLst>
                <a:ext uri="{FF2B5EF4-FFF2-40B4-BE49-F238E27FC236}">
                  <a16:creationId xmlns:a16="http://schemas.microsoft.com/office/drawing/2014/main" id="{F7A892C8-A3D0-C658-EF88-B755B0EC2488}"/>
                </a:ext>
              </a:extLst>
            </p:cNvPr>
            <p:cNvCxnSpPr>
              <a:cxnSpLocks/>
            </p:cNvCxnSpPr>
            <p:nvPr/>
          </p:nvCxnSpPr>
          <p:spPr bwMode="gray">
            <a:xfrm>
              <a:off x="9782868" y="2487686"/>
              <a:ext cx="0" cy="2749038"/>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99422E1-DEB2-0C37-522E-673DE140BA05}"/>
                </a:ext>
              </a:extLst>
            </p:cNvPr>
            <p:cNvCxnSpPr/>
            <p:nvPr/>
          </p:nvCxnSpPr>
          <p:spPr bwMode="gray">
            <a:xfrm>
              <a:off x="9782868" y="3821199"/>
              <a:ext cx="99588" cy="0"/>
            </a:xfrm>
            <a:prstGeom prst="line">
              <a:avLst/>
            </a:prstGeom>
            <a:ln w="19050">
              <a:solidFill>
                <a:schemeClr val="accent3"/>
              </a:solidFill>
              <a:tailEnd type="arrow" w="med" len="sm"/>
            </a:ln>
          </p:spPr>
          <p:style>
            <a:lnRef idx="1">
              <a:schemeClr val="accent1"/>
            </a:lnRef>
            <a:fillRef idx="0">
              <a:schemeClr val="accent1"/>
            </a:fillRef>
            <a:effectRef idx="0">
              <a:schemeClr val="accent1"/>
            </a:effectRef>
            <a:fontRef idx="minor">
              <a:schemeClr val="tx1"/>
            </a:fontRef>
          </p:style>
        </p:cxnSp>
      </p:grpSp>
      <p:sp>
        <p:nvSpPr>
          <p:cNvPr id="19" name="Arrow: Chevron 18">
            <a:extLst>
              <a:ext uri="{FF2B5EF4-FFF2-40B4-BE49-F238E27FC236}">
                <a16:creationId xmlns:a16="http://schemas.microsoft.com/office/drawing/2014/main" id="{413F76BE-F7E6-2953-47FB-CBD4F0038809}"/>
              </a:ext>
            </a:extLst>
          </p:cNvPr>
          <p:cNvSpPr/>
          <p:nvPr/>
        </p:nvSpPr>
        <p:spPr bwMode="gray">
          <a:xfrm>
            <a:off x="10328606" y="1543624"/>
            <a:ext cx="1482948" cy="45719"/>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6971"/>
            <a:endParaRPr lang="en-US" sz="1399" err="1">
              <a:solidFill>
                <a:srgbClr val="000000"/>
              </a:solidFill>
              <a:latin typeface="ABBvoiceOffice"/>
              <a:ea typeface="ABBvoiceOffice"/>
              <a:cs typeface="ABBvoiceOffice"/>
            </a:endParaRPr>
          </a:p>
        </p:txBody>
      </p:sp>
      <p:sp>
        <p:nvSpPr>
          <p:cNvPr id="20" name="Rectangle 19">
            <a:extLst>
              <a:ext uri="{FF2B5EF4-FFF2-40B4-BE49-F238E27FC236}">
                <a16:creationId xmlns:a16="http://schemas.microsoft.com/office/drawing/2014/main" id="{BD6BF998-7D4B-3D06-A2E8-EEABCE5C7559}"/>
              </a:ext>
            </a:extLst>
          </p:cNvPr>
          <p:cNvSpPr/>
          <p:nvPr/>
        </p:nvSpPr>
        <p:spPr>
          <a:xfrm>
            <a:off x="10525902" y="1187435"/>
            <a:ext cx="927146" cy="307777"/>
          </a:xfrm>
          <a:prstGeom prst="rect">
            <a:avLst/>
          </a:prstGeom>
        </p:spPr>
        <p:txBody>
          <a:bodyPr wrap="square">
            <a:spAutoFit/>
          </a:bodyPr>
          <a:lstStyle/>
          <a:p>
            <a:r>
              <a:rPr lang="sv-SE" sz="1400" dirty="0"/>
              <a:t>År 2036</a:t>
            </a:r>
            <a:endParaRPr lang="en-US" sz="1400" dirty="0"/>
          </a:p>
        </p:txBody>
      </p:sp>
      <p:sp>
        <p:nvSpPr>
          <p:cNvPr id="21" name="Rectangle 20">
            <a:extLst>
              <a:ext uri="{FF2B5EF4-FFF2-40B4-BE49-F238E27FC236}">
                <a16:creationId xmlns:a16="http://schemas.microsoft.com/office/drawing/2014/main" id="{EC11CE0E-7BD4-07B1-F746-EC36370D3915}"/>
              </a:ext>
            </a:extLst>
          </p:cNvPr>
          <p:cNvSpPr/>
          <p:nvPr/>
        </p:nvSpPr>
        <p:spPr>
          <a:xfrm>
            <a:off x="10317545" y="1875984"/>
            <a:ext cx="1524750" cy="1279838"/>
          </a:xfrm>
          <a:prstGeom prst="rect">
            <a:avLst/>
          </a:prstGeom>
        </p:spPr>
        <p:txBody>
          <a:bodyPr wrap="square">
            <a:spAutoFit/>
          </a:bodyPr>
          <a:lstStyle/>
          <a:p>
            <a:pPr>
              <a:spcBef>
                <a:spcPts val="700"/>
              </a:spcBef>
            </a:pPr>
            <a:r>
              <a:rPr lang="en-US" sz="800" dirty="0" err="1"/>
              <a:t>Xxxxxxx</a:t>
            </a:r>
            <a:endParaRPr lang="en-US" sz="800" dirty="0"/>
          </a:p>
          <a:p>
            <a:pPr>
              <a:spcBef>
                <a:spcPts val="700"/>
              </a:spcBef>
            </a:pPr>
            <a:r>
              <a:rPr lang="en-US" sz="800" dirty="0" err="1"/>
              <a:t>Xxxxxxx</a:t>
            </a:r>
            <a:endParaRPr lang="en-US" sz="800" dirty="0"/>
          </a:p>
          <a:p>
            <a:pPr>
              <a:spcBef>
                <a:spcPts val="700"/>
              </a:spcBef>
            </a:pPr>
            <a:r>
              <a:rPr lang="en-US" sz="800" dirty="0" err="1"/>
              <a:t>Xxxxxxx</a:t>
            </a:r>
            <a:endParaRPr lang="en-US" sz="800" dirty="0"/>
          </a:p>
          <a:p>
            <a:pPr>
              <a:spcBef>
                <a:spcPts val="700"/>
              </a:spcBef>
            </a:pPr>
            <a:r>
              <a:rPr lang="en-US" sz="800" dirty="0" err="1"/>
              <a:t>Xxxxxxxx</a:t>
            </a:r>
            <a:endParaRPr lang="en-US" sz="800" dirty="0"/>
          </a:p>
          <a:p>
            <a:pPr>
              <a:spcBef>
                <a:spcPts val="700"/>
              </a:spcBef>
            </a:pPr>
            <a:r>
              <a:rPr lang="en-US" sz="800" dirty="0" err="1"/>
              <a:t>xxxxxxxx</a:t>
            </a:r>
            <a:endParaRPr lang="en-US" sz="800" dirty="0"/>
          </a:p>
          <a:p>
            <a:pPr>
              <a:spcBef>
                <a:spcPts val="700"/>
              </a:spcBef>
            </a:pPr>
            <a:endParaRPr lang="en-US" sz="800" dirty="0"/>
          </a:p>
        </p:txBody>
      </p:sp>
      <p:sp>
        <p:nvSpPr>
          <p:cNvPr id="23" name="Rectangle 22">
            <a:extLst>
              <a:ext uri="{FF2B5EF4-FFF2-40B4-BE49-F238E27FC236}">
                <a16:creationId xmlns:a16="http://schemas.microsoft.com/office/drawing/2014/main" id="{51609165-41A5-325D-6FD4-086DBC777B36}"/>
              </a:ext>
            </a:extLst>
          </p:cNvPr>
          <p:cNvSpPr/>
          <p:nvPr/>
        </p:nvSpPr>
        <p:spPr bwMode="gray">
          <a:xfrm>
            <a:off x="10249715" y="4908804"/>
            <a:ext cx="1669611" cy="3906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err="1"/>
              <a:t>Ledord</a:t>
            </a:r>
            <a:r>
              <a:rPr lang="en-US" sz="1300" dirty="0"/>
              <a:t> </a:t>
            </a:r>
            <a:r>
              <a:rPr lang="en-US" sz="1300" dirty="0" err="1"/>
              <a:t>år</a:t>
            </a:r>
            <a:r>
              <a:rPr lang="en-US" sz="1300" dirty="0"/>
              <a:t> 2036?</a:t>
            </a:r>
          </a:p>
        </p:txBody>
      </p:sp>
      <p:sp>
        <p:nvSpPr>
          <p:cNvPr id="24" name="Flowchart: Connector 23">
            <a:extLst>
              <a:ext uri="{FF2B5EF4-FFF2-40B4-BE49-F238E27FC236}">
                <a16:creationId xmlns:a16="http://schemas.microsoft.com/office/drawing/2014/main" id="{A6310C3B-BEB4-04ED-F2C1-0D9812FC6557}"/>
              </a:ext>
            </a:extLst>
          </p:cNvPr>
          <p:cNvSpPr/>
          <p:nvPr/>
        </p:nvSpPr>
        <p:spPr bwMode="gray">
          <a:xfrm>
            <a:off x="10249715" y="1207141"/>
            <a:ext cx="280658" cy="275596"/>
          </a:xfrm>
          <a:prstGeom prst="flowChartConnector">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a:t>6</a:t>
            </a:r>
            <a:endParaRPr lang="de-CH" sz="1400" dirty="0"/>
          </a:p>
        </p:txBody>
      </p:sp>
    </p:spTree>
    <p:extLst>
      <p:ext uri="{BB962C8B-B14F-4D97-AF65-F5344CB8AC3E}">
        <p14:creationId xmlns:p14="http://schemas.microsoft.com/office/powerpoint/2010/main" val="395864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6" grpId="0" animBg="1"/>
      <p:bldP spid="57" grpId="0" animBg="1"/>
      <p:bldP spid="70" grpId="0" animBg="1"/>
      <p:bldP spid="71" grpId="0" animBg="1"/>
      <p:bldP spid="72" grpId="0" animBg="1"/>
      <p:bldP spid="11" grpId="0"/>
      <p:bldP spid="78" grpId="0"/>
      <p:bldP spid="79" grpId="0"/>
      <p:bldP spid="80" grpId="0"/>
      <p:bldP spid="13" grpId="0"/>
      <p:bldP spid="14" grpId="0"/>
      <p:bldP spid="81" grpId="0" animBg="1"/>
      <p:bldP spid="93" grpId="0" animBg="1"/>
      <p:bldP spid="95" grpId="0" animBg="1"/>
      <p:bldP spid="19" grpId="0" animBg="1"/>
      <p:bldP spid="20" grpId="0"/>
      <p:bldP spid="21" grpId="0"/>
      <p:bldP spid="23" grpId="0" animBg="1"/>
      <p:bldP spid="2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49130B-1B68-9DA2-40D0-9FD8CAD26892}"/>
            </a:ext>
          </a:extLst>
        </p:cNvPr>
        <p:cNvGrpSpPr/>
        <p:nvPr/>
      </p:nvGrpSpPr>
      <p:grpSpPr>
        <a:xfrm>
          <a:off x="0" y="0"/>
          <a:ext cx="0" cy="0"/>
          <a:chOff x="0" y="0"/>
          <a:chExt cx="0" cy="0"/>
        </a:xfrm>
      </p:grpSpPr>
      <p:pic>
        <p:nvPicPr>
          <p:cNvPr id="7" name="Platshållare för innehåll 6" descr="En bild som visar skärmbild, Människoansikte, text, person&#10;&#10;AI-genererat innehåll kan vara felaktigt.">
            <a:extLst>
              <a:ext uri="{FF2B5EF4-FFF2-40B4-BE49-F238E27FC236}">
                <a16:creationId xmlns:a16="http://schemas.microsoft.com/office/drawing/2014/main" id="{C947CD1E-FB82-275A-6C53-55E6298FF7FD}"/>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0" y="-6254"/>
            <a:ext cx="12203117" cy="6864254"/>
          </a:xfrm>
        </p:spPr>
      </p:pic>
      <p:sp>
        <p:nvSpPr>
          <p:cNvPr id="4" name="Platshållare för bildnummer 3">
            <a:extLst>
              <a:ext uri="{FF2B5EF4-FFF2-40B4-BE49-F238E27FC236}">
                <a16:creationId xmlns:a16="http://schemas.microsoft.com/office/drawing/2014/main" id="{DCAE7EA2-9463-F7A9-E3E2-926672BDC625}"/>
              </a:ext>
            </a:extLst>
          </p:cNvPr>
          <p:cNvSpPr>
            <a:spLocks noGrp="1"/>
          </p:cNvSpPr>
          <p:nvPr>
            <p:ph type="sldNum" sz="quarter" idx="11"/>
          </p:nvPr>
        </p:nvSpPr>
        <p:spPr/>
        <p:txBody>
          <a:bodyPr/>
          <a:lstStyle/>
          <a:p>
            <a:fld id="{12F30AD5-7844-4A91-8EC8-9BEC73608150}" type="slidenum">
              <a:rPr lang="en-US" smtClean="0"/>
              <a:pPr/>
              <a:t>15</a:t>
            </a:fld>
            <a:endParaRPr lang="en-US"/>
          </a:p>
        </p:txBody>
      </p:sp>
      <p:sp>
        <p:nvSpPr>
          <p:cNvPr id="13" name="Rubrik 12">
            <a:extLst>
              <a:ext uri="{FF2B5EF4-FFF2-40B4-BE49-F238E27FC236}">
                <a16:creationId xmlns:a16="http://schemas.microsoft.com/office/drawing/2014/main" id="{E571FD31-9A24-2D57-2CA1-65AFE543C5A7}"/>
              </a:ext>
            </a:extLst>
          </p:cNvPr>
          <p:cNvSpPr>
            <a:spLocks noGrp="1"/>
          </p:cNvSpPr>
          <p:nvPr>
            <p:ph type="title"/>
          </p:nvPr>
        </p:nvSpPr>
        <p:spPr>
          <a:xfrm>
            <a:off x="609600" y="1320441"/>
            <a:ext cx="10972800" cy="1143000"/>
          </a:xfrm>
        </p:spPr>
        <p:txBody>
          <a:bodyPr/>
          <a:lstStyle/>
          <a:p>
            <a:r>
              <a:rPr lang="sv-SE" sz="6000" dirty="0">
                <a:solidFill>
                  <a:srgbClr val="FFCC00"/>
                </a:solidFill>
              </a:rPr>
              <a:t>Våra värderingar</a:t>
            </a:r>
            <a:r>
              <a:rPr lang="sv-SE" sz="4800" dirty="0">
                <a:solidFill>
                  <a:srgbClr val="FFCC00"/>
                </a:solidFill>
              </a:rPr>
              <a:t> – </a:t>
            </a:r>
            <a:br>
              <a:rPr lang="sv-SE" sz="4800" dirty="0">
                <a:solidFill>
                  <a:srgbClr val="FFCC00"/>
                </a:solidFill>
              </a:rPr>
            </a:br>
            <a:r>
              <a:rPr lang="sv-SE" sz="3600" b="1" dirty="0">
                <a:solidFill>
                  <a:srgbClr val="FFCC00"/>
                </a:solidFill>
              </a:rPr>
              <a:t>TILLSAMMANS    PRECISON    FRAMGÅNG</a:t>
            </a:r>
            <a:br>
              <a:rPr lang="sv-SE" sz="4800" dirty="0">
                <a:solidFill>
                  <a:srgbClr val="FFCC00"/>
                </a:solidFill>
              </a:rPr>
            </a:br>
            <a:endParaRPr lang="sv-SE" sz="4400" dirty="0"/>
          </a:p>
        </p:txBody>
      </p:sp>
      <p:pic>
        <p:nvPicPr>
          <p:cNvPr id="2" name="Picture 1" descr="A picture containing person, player, people, crowd&#10;&#10;Description automatically generated">
            <a:extLst>
              <a:ext uri="{FF2B5EF4-FFF2-40B4-BE49-F238E27FC236}">
                <a16:creationId xmlns:a16="http://schemas.microsoft.com/office/drawing/2014/main" id="{4FDEE6B5-6EA9-051C-46F5-719B1FBF8944}"/>
              </a:ext>
            </a:extLst>
          </p:cNvPr>
          <p:cNvPicPr>
            <a:picLocks noChangeAspect="1"/>
          </p:cNvPicPr>
          <p:nvPr/>
        </p:nvPicPr>
        <p:blipFill rotWithShape="1">
          <a:blip r:embed="rId4"/>
          <a:srcRect t="2243" r="1131" b="10297"/>
          <a:stretch/>
        </p:blipFill>
        <p:spPr>
          <a:xfrm>
            <a:off x="2386149" y="2335731"/>
            <a:ext cx="7480662" cy="4316606"/>
          </a:xfrm>
          <a:prstGeom prst="rect">
            <a:avLst/>
          </a:prstGeom>
        </p:spPr>
      </p:pic>
    </p:spTree>
    <p:extLst>
      <p:ext uri="{BB962C8B-B14F-4D97-AF65-F5344CB8AC3E}">
        <p14:creationId xmlns:p14="http://schemas.microsoft.com/office/powerpoint/2010/main" val="35673457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44F488-FAE9-CA51-8CDB-49C1B910C7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E52531-0B34-0C4F-969B-E90B4673DA6D}"/>
              </a:ext>
            </a:extLst>
          </p:cNvPr>
          <p:cNvSpPr>
            <a:spLocks noGrp="1"/>
          </p:cNvSpPr>
          <p:nvPr>
            <p:ph type="title"/>
          </p:nvPr>
        </p:nvSpPr>
        <p:spPr>
          <a:xfrm>
            <a:off x="2368731" y="2693189"/>
            <a:ext cx="10972800" cy="1143000"/>
          </a:xfrm>
        </p:spPr>
        <p:txBody>
          <a:bodyPr>
            <a:normAutofit fontScale="90000"/>
          </a:bodyPr>
          <a:lstStyle/>
          <a:p>
            <a:pPr algn="l"/>
            <a:r>
              <a:rPr lang="sv-SE" sz="4800" dirty="0">
                <a:latin typeface="Century Gothic" panose="020B0502020202020204" pitchFamily="34" charset="0"/>
              </a:rPr>
              <a:t>Bild </a:t>
            </a:r>
            <a:r>
              <a:rPr lang="sv-SE" sz="4800" dirty="0" err="1">
                <a:latin typeface="Century Gothic" panose="020B0502020202020204" pitchFamily="34" charset="0"/>
              </a:rPr>
              <a:t>hashtag</a:t>
            </a:r>
            <a:br>
              <a:rPr lang="sv-SE" sz="4800" dirty="0">
                <a:latin typeface="Century Gothic" panose="020B0502020202020204" pitchFamily="34" charset="0"/>
              </a:rPr>
            </a:br>
            <a:br>
              <a:rPr lang="sv-SE" sz="3200" dirty="0">
                <a:latin typeface="Century Gothic" panose="020B0502020202020204" pitchFamily="34" charset="0"/>
              </a:rPr>
            </a:br>
            <a:endParaRPr lang="en-US" sz="3200" dirty="0">
              <a:latin typeface="Century Gothic" panose="020B0502020202020204" pitchFamily="34" charset="0"/>
            </a:endParaRPr>
          </a:p>
        </p:txBody>
      </p:sp>
      <p:sp>
        <p:nvSpPr>
          <p:cNvPr id="3" name="Date Placeholder 2">
            <a:extLst>
              <a:ext uri="{FF2B5EF4-FFF2-40B4-BE49-F238E27FC236}">
                <a16:creationId xmlns:a16="http://schemas.microsoft.com/office/drawing/2014/main" id="{B771BF6E-ACF9-F9EB-63EC-81ED6770FC5E}"/>
              </a:ext>
            </a:extLst>
          </p:cNvPr>
          <p:cNvSpPr>
            <a:spLocks noGrp="1"/>
          </p:cNvSpPr>
          <p:nvPr>
            <p:ph type="dt" sz="half" idx="4294967295"/>
          </p:nvPr>
        </p:nvSpPr>
        <p:spPr>
          <a:xfrm>
            <a:off x="179918" y="6524626"/>
            <a:ext cx="3439565" cy="404813"/>
          </a:xfrm>
        </p:spPr>
        <p:txBody>
          <a:bodyPr/>
          <a:lstStyle/>
          <a:p>
            <a:pPr algn="just"/>
            <a:fld id="{0E16D4EA-6D8B-497D-9B61-C627301081BF}" type="datetime1">
              <a:rPr lang="sv-SE" smtClean="0"/>
              <a:pPr algn="just"/>
              <a:t>2026-03-10</a:t>
            </a:fld>
            <a:endParaRPr lang="en-US" i="1"/>
          </a:p>
        </p:txBody>
      </p:sp>
      <p:sp>
        <p:nvSpPr>
          <p:cNvPr id="4" name="Slide Number Placeholder 3">
            <a:extLst>
              <a:ext uri="{FF2B5EF4-FFF2-40B4-BE49-F238E27FC236}">
                <a16:creationId xmlns:a16="http://schemas.microsoft.com/office/drawing/2014/main" id="{C650C015-CDEE-4C95-4838-4A95302DBD6A}"/>
              </a:ext>
            </a:extLst>
          </p:cNvPr>
          <p:cNvSpPr>
            <a:spLocks noGrp="1"/>
          </p:cNvSpPr>
          <p:nvPr>
            <p:ph type="sldNum" sz="quarter" idx="11"/>
          </p:nvPr>
        </p:nvSpPr>
        <p:spPr/>
        <p:txBody>
          <a:bodyPr/>
          <a:lstStyle/>
          <a:p>
            <a:fld id="{12F30AD5-7844-4A91-8EC8-9BEC73608150}" type="slidenum">
              <a:rPr lang="en-US" smtClean="0"/>
              <a:pPr/>
              <a:t>16</a:t>
            </a:fld>
            <a:endParaRPr lang="en-US"/>
          </a:p>
        </p:txBody>
      </p:sp>
      <p:sp>
        <p:nvSpPr>
          <p:cNvPr id="8" name="TextBox 7">
            <a:extLst>
              <a:ext uri="{FF2B5EF4-FFF2-40B4-BE49-F238E27FC236}">
                <a16:creationId xmlns:a16="http://schemas.microsoft.com/office/drawing/2014/main" id="{E727227A-AD0E-3177-2D22-C070B423D4CA}"/>
              </a:ext>
            </a:extLst>
          </p:cNvPr>
          <p:cNvSpPr txBox="1"/>
          <p:nvPr/>
        </p:nvSpPr>
        <p:spPr bwMode="gray">
          <a:xfrm>
            <a:off x="6848948" y="1872742"/>
            <a:ext cx="1506583" cy="418011"/>
          </a:xfrm>
          <a:prstGeom prst="rect">
            <a:avLst/>
          </a:prstGeom>
          <a:noFill/>
        </p:spPr>
        <p:txBody>
          <a:bodyPr wrap="square" lIns="0" tIns="0" rIns="0" bIns="0" rtlCol="0">
            <a:noAutofit/>
          </a:bodyPr>
          <a:lstStyle/>
          <a:p>
            <a:pPr algn="l">
              <a:spcBef>
                <a:spcPts val="600"/>
              </a:spcBef>
            </a:pPr>
            <a:r>
              <a:rPr lang="sv-SE" sz="2400" b="1">
                <a:solidFill>
                  <a:schemeClr val="bg1"/>
                </a:solidFill>
              </a:rPr>
              <a:t>År 2035</a:t>
            </a:r>
            <a:endParaRPr lang="en-US" sz="2400" b="1">
              <a:solidFill>
                <a:schemeClr val="bg1"/>
              </a:solidFill>
            </a:endParaRPr>
          </a:p>
        </p:txBody>
      </p:sp>
      <p:sp>
        <p:nvSpPr>
          <p:cNvPr id="9" name="TextBox 8">
            <a:extLst>
              <a:ext uri="{FF2B5EF4-FFF2-40B4-BE49-F238E27FC236}">
                <a16:creationId xmlns:a16="http://schemas.microsoft.com/office/drawing/2014/main" id="{879AE145-5B2D-F038-443E-443C7D050EA9}"/>
              </a:ext>
            </a:extLst>
          </p:cNvPr>
          <p:cNvSpPr txBox="1"/>
          <p:nvPr/>
        </p:nvSpPr>
        <p:spPr bwMode="gray">
          <a:xfrm>
            <a:off x="3357154" y="4886178"/>
            <a:ext cx="1506583" cy="418011"/>
          </a:xfrm>
          <a:prstGeom prst="rect">
            <a:avLst/>
          </a:prstGeom>
          <a:noFill/>
        </p:spPr>
        <p:txBody>
          <a:bodyPr wrap="square" lIns="0" tIns="0" rIns="0" bIns="0" rtlCol="0">
            <a:noAutofit/>
          </a:bodyPr>
          <a:lstStyle/>
          <a:p>
            <a:pPr algn="l">
              <a:spcBef>
                <a:spcPts val="600"/>
              </a:spcBef>
            </a:pPr>
            <a:r>
              <a:rPr lang="sv-SE" sz="2400" b="1">
                <a:solidFill>
                  <a:schemeClr val="bg1"/>
                </a:solidFill>
              </a:rPr>
              <a:t>År 2025</a:t>
            </a:r>
            <a:endParaRPr lang="en-US" sz="2400" b="1">
              <a:solidFill>
                <a:schemeClr val="bg1"/>
              </a:solidFill>
            </a:endParaRPr>
          </a:p>
        </p:txBody>
      </p:sp>
      <p:sp>
        <p:nvSpPr>
          <p:cNvPr id="10" name="TextBox 9">
            <a:extLst>
              <a:ext uri="{FF2B5EF4-FFF2-40B4-BE49-F238E27FC236}">
                <a16:creationId xmlns:a16="http://schemas.microsoft.com/office/drawing/2014/main" id="{D83399BC-FCF0-9799-9939-9E4DF45CF56F}"/>
              </a:ext>
            </a:extLst>
          </p:cNvPr>
          <p:cNvSpPr txBox="1"/>
          <p:nvPr/>
        </p:nvSpPr>
        <p:spPr bwMode="gray">
          <a:xfrm>
            <a:off x="5634445" y="3013165"/>
            <a:ext cx="914400" cy="914400"/>
          </a:xfrm>
          <a:prstGeom prst="rect">
            <a:avLst/>
          </a:prstGeom>
          <a:noFill/>
        </p:spPr>
        <p:txBody>
          <a:bodyPr wrap="square" lIns="0" tIns="0" rIns="0" bIns="0" rtlCol="0">
            <a:noAutofit/>
          </a:bodyPr>
          <a:lstStyle/>
          <a:p>
            <a:pPr algn="l">
              <a:spcBef>
                <a:spcPts val="600"/>
              </a:spcBef>
            </a:pPr>
            <a:endParaRPr lang="en-US" sz="1400"/>
          </a:p>
        </p:txBody>
      </p:sp>
      <p:pic>
        <p:nvPicPr>
          <p:cNvPr id="14" name="Bildobjekt 13" descr="En bild som visar text, skärmbild, tecknad serie, affisch&#10;&#10;AI-genererat innehåll kan vara felaktigt.">
            <a:extLst>
              <a:ext uri="{FF2B5EF4-FFF2-40B4-BE49-F238E27FC236}">
                <a16:creationId xmlns:a16="http://schemas.microsoft.com/office/drawing/2014/main" id="{EF52F539-4128-31C2-87AD-03FB10365D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5" y="0"/>
            <a:ext cx="12192000" cy="6858000"/>
          </a:xfrm>
          <a:prstGeom prst="rect">
            <a:avLst/>
          </a:prstGeom>
        </p:spPr>
      </p:pic>
      <p:sp>
        <p:nvSpPr>
          <p:cNvPr id="11" name="TextBox 10">
            <a:extLst>
              <a:ext uri="{FF2B5EF4-FFF2-40B4-BE49-F238E27FC236}">
                <a16:creationId xmlns:a16="http://schemas.microsoft.com/office/drawing/2014/main" id="{5881437D-DB07-2BE7-F5A9-B7945EFD975F}"/>
              </a:ext>
            </a:extLst>
          </p:cNvPr>
          <p:cNvSpPr txBox="1"/>
          <p:nvPr/>
        </p:nvSpPr>
        <p:spPr>
          <a:xfrm>
            <a:off x="3274423" y="4517525"/>
            <a:ext cx="8311195" cy="1569660"/>
          </a:xfrm>
          <a:prstGeom prst="rect">
            <a:avLst/>
          </a:prstGeom>
          <a:noFill/>
        </p:spPr>
        <p:txBody>
          <a:bodyPr wrap="square" rtlCol="0">
            <a:spAutoFit/>
          </a:bodyPr>
          <a:lstStyle/>
          <a:p>
            <a:r>
              <a:rPr lang="sv-SE" sz="3200" b="1" dirty="0">
                <a:solidFill>
                  <a:srgbClr val="FF0000"/>
                </a:solidFill>
              </a:rPr>
              <a:t>Kommande bilder är fördjupningsbilder och kan nyttjas som för instudering av strategi 2036</a:t>
            </a:r>
            <a:endParaRPr lang="en-US" sz="3200" b="1" dirty="0">
              <a:solidFill>
                <a:srgbClr val="FF0000"/>
              </a:solidFill>
            </a:endParaRPr>
          </a:p>
        </p:txBody>
      </p:sp>
    </p:spTree>
    <p:extLst>
      <p:ext uri="{BB962C8B-B14F-4D97-AF65-F5344CB8AC3E}">
        <p14:creationId xmlns:p14="http://schemas.microsoft.com/office/powerpoint/2010/main" val="12719549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A0E553A4-5327-35DD-4ED9-239A47B16AFA}"/>
              </a:ext>
            </a:extLst>
          </p:cNvPr>
          <p:cNvSpPr>
            <a:spLocks noGrp="1"/>
          </p:cNvSpPr>
          <p:nvPr>
            <p:ph type="sldNum" sz="quarter" idx="11"/>
          </p:nvPr>
        </p:nvSpPr>
        <p:spPr/>
        <p:txBody>
          <a:bodyPr/>
          <a:lstStyle/>
          <a:p>
            <a:fld id="{12F30AD5-7844-4A91-8EC8-9BEC73608150}" type="slidenum">
              <a:rPr lang="en-US" smtClean="0"/>
              <a:pPr/>
              <a:t>17</a:t>
            </a:fld>
            <a:endParaRPr lang="en-US"/>
          </a:p>
        </p:txBody>
      </p:sp>
      <p:graphicFrame>
        <p:nvGraphicFramePr>
          <p:cNvPr id="5" name="Platshållare för innehåll 4">
            <a:extLst>
              <a:ext uri="{FF2B5EF4-FFF2-40B4-BE49-F238E27FC236}">
                <a16:creationId xmlns:a16="http://schemas.microsoft.com/office/drawing/2014/main" id="{82FF9E32-AFF5-A89F-B171-7264F41407C9}"/>
              </a:ext>
            </a:extLst>
          </p:cNvPr>
          <p:cNvGraphicFramePr>
            <a:graphicFrameLocks noGrp="1"/>
          </p:cNvGraphicFramePr>
          <p:nvPr>
            <p:ph sz="half" idx="1"/>
          </p:nvPr>
        </p:nvGraphicFramePr>
        <p:xfrm>
          <a:off x="0" y="0"/>
          <a:ext cx="12192000" cy="6858002"/>
        </p:xfrm>
        <a:graphic>
          <a:graphicData uri="http://schemas.openxmlformats.org/drawingml/2006/table">
            <a:tbl>
              <a:tblPr firstRow="1" firstCol="1" bandRow="1">
                <a:tableStyleId>{5C22544A-7EE6-4342-B048-85BDC9FD1C3A}</a:tableStyleId>
              </a:tblPr>
              <a:tblGrid>
                <a:gridCol w="3048000">
                  <a:extLst>
                    <a:ext uri="{9D8B030D-6E8A-4147-A177-3AD203B41FA5}">
                      <a16:colId xmlns:a16="http://schemas.microsoft.com/office/drawing/2014/main" val="4214840980"/>
                    </a:ext>
                  </a:extLst>
                </a:gridCol>
                <a:gridCol w="3048000">
                  <a:extLst>
                    <a:ext uri="{9D8B030D-6E8A-4147-A177-3AD203B41FA5}">
                      <a16:colId xmlns:a16="http://schemas.microsoft.com/office/drawing/2014/main" val="1174165304"/>
                    </a:ext>
                  </a:extLst>
                </a:gridCol>
                <a:gridCol w="3048000">
                  <a:extLst>
                    <a:ext uri="{9D8B030D-6E8A-4147-A177-3AD203B41FA5}">
                      <a16:colId xmlns:a16="http://schemas.microsoft.com/office/drawing/2014/main" val="824834277"/>
                    </a:ext>
                  </a:extLst>
                </a:gridCol>
                <a:gridCol w="3048000">
                  <a:extLst>
                    <a:ext uri="{9D8B030D-6E8A-4147-A177-3AD203B41FA5}">
                      <a16:colId xmlns:a16="http://schemas.microsoft.com/office/drawing/2014/main" val="4064204255"/>
                    </a:ext>
                  </a:extLst>
                </a:gridCol>
              </a:tblGrid>
              <a:tr h="329298">
                <a:tc>
                  <a:txBody>
                    <a:bodyPr/>
                    <a:lstStyle/>
                    <a:p>
                      <a:pPr>
                        <a:lnSpc>
                          <a:spcPct val="115000"/>
                        </a:lnSpc>
                        <a:spcAft>
                          <a:spcPts val="1000"/>
                        </a:spcAft>
                        <a:buNone/>
                      </a:pPr>
                      <a:r>
                        <a:rPr lang="sv-SE" sz="1600">
                          <a:solidFill>
                            <a:srgbClr val="FFCC00"/>
                          </a:solidFill>
                          <a:effectLst/>
                        </a:rPr>
                        <a:t>Tema</a:t>
                      </a:r>
                      <a:endParaRPr lang="sv-SE" sz="2400">
                        <a:solidFill>
                          <a:srgbClr val="FFCC00"/>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nSpc>
                          <a:spcPct val="115000"/>
                        </a:lnSpc>
                        <a:spcAft>
                          <a:spcPts val="1000"/>
                        </a:spcAft>
                        <a:buNone/>
                      </a:pPr>
                      <a:r>
                        <a:rPr lang="sv-SE" sz="1600">
                          <a:solidFill>
                            <a:srgbClr val="FFCC00"/>
                          </a:solidFill>
                          <a:effectLst/>
                        </a:rPr>
                        <a:t>Förekomst i svar</a:t>
                      </a:r>
                      <a:endParaRPr lang="sv-SE" sz="2400">
                        <a:solidFill>
                          <a:srgbClr val="FFCC00"/>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nSpc>
                          <a:spcPct val="115000"/>
                        </a:lnSpc>
                        <a:spcAft>
                          <a:spcPts val="1000"/>
                        </a:spcAft>
                        <a:buNone/>
                      </a:pPr>
                      <a:r>
                        <a:rPr lang="sv-SE" sz="1600">
                          <a:solidFill>
                            <a:srgbClr val="FFCC00"/>
                          </a:solidFill>
                          <a:effectLst/>
                        </a:rPr>
                        <a:t>Nivå (vad/hur)</a:t>
                      </a:r>
                      <a:endParaRPr lang="sv-SE" sz="2400">
                        <a:solidFill>
                          <a:srgbClr val="FFCC00"/>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nSpc>
                          <a:spcPct val="115000"/>
                        </a:lnSpc>
                        <a:spcAft>
                          <a:spcPts val="1000"/>
                        </a:spcAft>
                        <a:buNone/>
                      </a:pPr>
                      <a:r>
                        <a:rPr lang="sv-SE" sz="1600" dirty="0">
                          <a:solidFill>
                            <a:srgbClr val="FFCC00"/>
                          </a:solidFill>
                          <a:effectLst/>
                        </a:rPr>
                        <a:t>Tas vidare i:</a:t>
                      </a:r>
                      <a:endParaRPr lang="sv-SE" sz="2400" dirty="0">
                        <a:solidFill>
                          <a:srgbClr val="FFCC00"/>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214868935"/>
                  </a:ext>
                </a:extLst>
              </a:tr>
              <a:tr h="681267">
                <a:tc>
                  <a:txBody>
                    <a:bodyPr/>
                    <a:lstStyle/>
                    <a:p>
                      <a:pPr>
                        <a:lnSpc>
                          <a:spcPct val="115000"/>
                        </a:lnSpc>
                        <a:spcAft>
                          <a:spcPts val="1000"/>
                        </a:spcAft>
                        <a:buNone/>
                      </a:pPr>
                      <a:r>
                        <a:rPr lang="sv-SE" sz="1400" dirty="0">
                          <a:effectLst/>
                        </a:rPr>
                        <a:t>Anläggningar och skjutbanor</a:t>
                      </a:r>
                      <a:endParaRPr lang="sv-SE"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nSpc>
                          <a:spcPct val="115000"/>
                        </a:lnSpc>
                        <a:spcAft>
                          <a:spcPts val="1000"/>
                        </a:spcAft>
                        <a:buNone/>
                      </a:pPr>
                      <a:r>
                        <a:rPr lang="sv-SE" sz="1400" b="1" dirty="0">
                          <a:effectLst/>
                        </a:rPr>
                        <a:t>Många svar från flera instanser</a:t>
                      </a:r>
                      <a:endParaRPr lang="sv-SE" sz="1400" b="1"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nSpc>
                          <a:spcPct val="115000"/>
                        </a:lnSpc>
                        <a:spcAft>
                          <a:spcPts val="1000"/>
                        </a:spcAft>
                        <a:buNone/>
                      </a:pPr>
                      <a:r>
                        <a:rPr lang="sv-SE" sz="1400" b="1" dirty="0">
                          <a:effectLst/>
                        </a:rPr>
                        <a:t>VAD – strategisk kärnfråga</a:t>
                      </a:r>
                      <a:endParaRPr lang="sv-SE" sz="1400" b="1"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nSpc>
                          <a:spcPct val="115000"/>
                        </a:lnSpc>
                        <a:spcAft>
                          <a:spcPts val="1000"/>
                        </a:spcAft>
                        <a:buNone/>
                      </a:pPr>
                      <a:r>
                        <a:rPr lang="sv-SE" sz="1400" b="1" dirty="0">
                          <a:effectLst/>
                        </a:rPr>
                        <a:t>Strategi 2036. </a:t>
                      </a:r>
                      <a:endParaRPr lang="sv-SE" sz="1400" b="1"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414270323"/>
                  </a:ext>
                </a:extLst>
              </a:tr>
              <a:tr h="1033234">
                <a:tc>
                  <a:txBody>
                    <a:bodyPr/>
                    <a:lstStyle/>
                    <a:p>
                      <a:pPr>
                        <a:lnSpc>
                          <a:spcPct val="115000"/>
                        </a:lnSpc>
                        <a:spcAft>
                          <a:spcPts val="1000"/>
                        </a:spcAft>
                        <a:buNone/>
                      </a:pPr>
                      <a:r>
                        <a:rPr lang="sv-SE" sz="1400">
                          <a:effectLst/>
                        </a:rPr>
                        <a:t>Bredd och elit</a:t>
                      </a:r>
                      <a:endParaRPr lang="sv-SE" sz="14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nSpc>
                          <a:spcPct val="115000"/>
                        </a:lnSpc>
                        <a:spcAft>
                          <a:spcPts val="1000"/>
                        </a:spcAft>
                        <a:buNone/>
                      </a:pPr>
                      <a:r>
                        <a:rPr lang="sv-SE" sz="1400" b="1">
                          <a:effectLst/>
                        </a:rPr>
                        <a:t>Återkommer i flera svar</a:t>
                      </a:r>
                      <a:endParaRPr lang="sv-SE" sz="1400" b="1">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nSpc>
                          <a:spcPct val="115000"/>
                        </a:lnSpc>
                        <a:spcAft>
                          <a:spcPts val="1000"/>
                        </a:spcAft>
                        <a:buNone/>
                      </a:pPr>
                      <a:r>
                        <a:rPr lang="sv-SE" sz="1400" b="1">
                          <a:effectLst/>
                        </a:rPr>
                        <a:t>VAD – strategisk princip</a:t>
                      </a:r>
                      <a:endParaRPr lang="sv-SE" sz="1400" b="1">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nSpc>
                          <a:spcPct val="115000"/>
                        </a:lnSpc>
                        <a:spcAft>
                          <a:spcPts val="1000"/>
                        </a:spcAft>
                        <a:buNone/>
                      </a:pPr>
                      <a:r>
                        <a:rPr lang="sv-SE" sz="1400" b="1" dirty="0">
                          <a:effectLst/>
                        </a:rPr>
                        <a:t>Kan behöva tydliggöras mer  i strategin. Konkretisering i verksamhetsinriktning.</a:t>
                      </a:r>
                      <a:endParaRPr lang="sv-SE" sz="1400" b="1"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2011861476"/>
                  </a:ext>
                </a:extLst>
              </a:tr>
              <a:tr h="1033234">
                <a:tc>
                  <a:txBody>
                    <a:bodyPr/>
                    <a:lstStyle/>
                    <a:p>
                      <a:pPr>
                        <a:lnSpc>
                          <a:spcPct val="115000"/>
                        </a:lnSpc>
                        <a:spcAft>
                          <a:spcPts val="1000"/>
                        </a:spcAft>
                        <a:buNone/>
                      </a:pPr>
                      <a:r>
                        <a:rPr lang="sv-SE" sz="1400">
                          <a:effectLst/>
                        </a:rPr>
                        <a:t>Frivillig Försvarsorganisation</a:t>
                      </a:r>
                      <a:endParaRPr lang="sv-SE" sz="14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nSpc>
                          <a:spcPct val="115000"/>
                        </a:lnSpc>
                        <a:spcAft>
                          <a:spcPts val="1000"/>
                        </a:spcAft>
                        <a:buNone/>
                      </a:pPr>
                      <a:r>
                        <a:rPr lang="sv-SE" sz="1400" b="1">
                          <a:effectLst/>
                        </a:rPr>
                        <a:t>Återkommer i flera svar</a:t>
                      </a:r>
                      <a:endParaRPr lang="sv-SE" sz="1400" b="1">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nSpc>
                          <a:spcPct val="115000"/>
                        </a:lnSpc>
                        <a:spcAft>
                          <a:spcPts val="1000"/>
                        </a:spcAft>
                        <a:buNone/>
                      </a:pPr>
                      <a:r>
                        <a:rPr lang="sv-SE" sz="1400" b="1">
                          <a:effectLst/>
                        </a:rPr>
                        <a:t>VAD – identitet och position</a:t>
                      </a:r>
                      <a:endParaRPr lang="sv-SE" sz="1400" b="1">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nSpc>
                          <a:spcPct val="115000"/>
                        </a:lnSpc>
                        <a:spcAft>
                          <a:spcPts val="1000"/>
                        </a:spcAft>
                        <a:buNone/>
                      </a:pPr>
                      <a:r>
                        <a:rPr lang="sv-SE" sz="1400" b="1" dirty="0">
                          <a:effectLst/>
                        </a:rPr>
                        <a:t>Strategi 2036.</a:t>
                      </a:r>
                      <a:endParaRPr lang="sv-SE" sz="1400" b="1"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929023645"/>
                  </a:ext>
                </a:extLst>
              </a:tr>
              <a:tr h="1033234">
                <a:tc>
                  <a:txBody>
                    <a:bodyPr/>
                    <a:lstStyle/>
                    <a:p>
                      <a:pPr>
                        <a:lnSpc>
                          <a:spcPct val="115000"/>
                        </a:lnSpc>
                        <a:spcAft>
                          <a:spcPts val="1000"/>
                        </a:spcAft>
                        <a:buNone/>
                      </a:pPr>
                      <a:r>
                        <a:rPr lang="sv-SE" sz="1400">
                          <a:effectLst/>
                        </a:rPr>
                        <a:t>Utbildning och ledarutveckling (detaljer)</a:t>
                      </a:r>
                      <a:endParaRPr lang="sv-SE" sz="14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nSpc>
                          <a:spcPct val="115000"/>
                        </a:lnSpc>
                        <a:spcAft>
                          <a:spcPts val="1000"/>
                        </a:spcAft>
                        <a:buNone/>
                      </a:pPr>
                      <a:r>
                        <a:rPr lang="sv-SE" sz="1400" b="1">
                          <a:effectLst/>
                        </a:rPr>
                        <a:t>Enskilda och detaljerade inspel</a:t>
                      </a:r>
                      <a:endParaRPr lang="sv-SE" sz="1400" b="1">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nSpc>
                          <a:spcPct val="115000"/>
                        </a:lnSpc>
                        <a:spcAft>
                          <a:spcPts val="1000"/>
                        </a:spcAft>
                        <a:buNone/>
                      </a:pPr>
                      <a:r>
                        <a:rPr lang="sv-SE" sz="1400" b="1">
                          <a:effectLst/>
                        </a:rPr>
                        <a:t>HUR – operativ nivå</a:t>
                      </a:r>
                      <a:endParaRPr lang="sv-SE" sz="1400" b="1">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nSpc>
                          <a:spcPct val="115000"/>
                        </a:lnSpc>
                        <a:spcAft>
                          <a:spcPts val="1000"/>
                        </a:spcAft>
                        <a:buNone/>
                      </a:pPr>
                      <a:r>
                        <a:rPr lang="sv-SE" sz="1400" b="1" dirty="0">
                          <a:effectLst/>
                        </a:rPr>
                        <a:t>Merparten av synpunkterna tas med i reviderad verksamhetsinriktning.</a:t>
                      </a:r>
                      <a:endParaRPr lang="sv-SE" sz="1400" b="1"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267996485"/>
                  </a:ext>
                </a:extLst>
              </a:tr>
              <a:tr h="1033234">
                <a:tc>
                  <a:txBody>
                    <a:bodyPr/>
                    <a:lstStyle/>
                    <a:p>
                      <a:pPr>
                        <a:lnSpc>
                          <a:spcPct val="115000"/>
                        </a:lnSpc>
                        <a:spcAft>
                          <a:spcPts val="1000"/>
                        </a:spcAft>
                        <a:buNone/>
                      </a:pPr>
                      <a:r>
                        <a:rPr lang="sv-SE" sz="1400">
                          <a:effectLst/>
                        </a:rPr>
                        <a:t>Tävlingsstruktur och mästerskap</a:t>
                      </a:r>
                      <a:endParaRPr lang="sv-SE" sz="14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nSpc>
                          <a:spcPct val="115000"/>
                        </a:lnSpc>
                        <a:spcAft>
                          <a:spcPts val="1000"/>
                        </a:spcAft>
                        <a:buNone/>
                      </a:pPr>
                      <a:r>
                        <a:rPr lang="sv-SE" sz="1400" b="1">
                          <a:effectLst/>
                        </a:rPr>
                        <a:t>Främst från enskilda instanser</a:t>
                      </a:r>
                      <a:endParaRPr lang="sv-SE" sz="1400" b="1">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nSpc>
                          <a:spcPct val="115000"/>
                        </a:lnSpc>
                        <a:spcAft>
                          <a:spcPts val="1000"/>
                        </a:spcAft>
                        <a:buNone/>
                      </a:pPr>
                      <a:r>
                        <a:rPr lang="sv-SE" sz="1400" b="1">
                          <a:effectLst/>
                        </a:rPr>
                        <a:t>HUR – operativ nivå</a:t>
                      </a:r>
                      <a:endParaRPr lang="sv-SE" sz="1400" b="1">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nSpc>
                          <a:spcPct val="115000"/>
                        </a:lnSpc>
                        <a:spcAft>
                          <a:spcPts val="1000"/>
                        </a:spcAft>
                        <a:buNone/>
                      </a:pPr>
                      <a:r>
                        <a:rPr lang="sv-SE" sz="1400" b="1" dirty="0">
                          <a:effectLst/>
                        </a:rPr>
                        <a:t>Verksamhetsinriktning (och i nästa steg planer i respektive relevant kommitté).</a:t>
                      </a:r>
                      <a:endParaRPr lang="sv-SE" sz="1400" b="1"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648367318"/>
                  </a:ext>
                </a:extLst>
              </a:tr>
              <a:tr h="1033234">
                <a:tc>
                  <a:txBody>
                    <a:bodyPr/>
                    <a:lstStyle/>
                    <a:p>
                      <a:pPr>
                        <a:lnSpc>
                          <a:spcPct val="115000"/>
                        </a:lnSpc>
                        <a:spcAft>
                          <a:spcPts val="1000"/>
                        </a:spcAft>
                        <a:buNone/>
                      </a:pPr>
                      <a:r>
                        <a:rPr lang="sv-SE" sz="1400">
                          <a:effectLst/>
                        </a:rPr>
                        <a:t>Organisation, råd och kommittéer</a:t>
                      </a:r>
                      <a:endParaRPr lang="sv-SE" sz="14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nSpc>
                          <a:spcPct val="115000"/>
                        </a:lnSpc>
                        <a:spcAft>
                          <a:spcPts val="1000"/>
                        </a:spcAft>
                        <a:buNone/>
                      </a:pPr>
                      <a:r>
                        <a:rPr lang="sv-SE" sz="1400" b="1">
                          <a:effectLst/>
                        </a:rPr>
                        <a:t>Förekommer i några svar</a:t>
                      </a:r>
                      <a:endParaRPr lang="sv-SE" sz="1400" b="1">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nSpc>
                          <a:spcPct val="115000"/>
                        </a:lnSpc>
                        <a:spcAft>
                          <a:spcPts val="1000"/>
                        </a:spcAft>
                        <a:buNone/>
                      </a:pPr>
                      <a:r>
                        <a:rPr lang="sv-SE" sz="1400" b="1">
                          <a:effectLst/>
                        </a:rPr>
                        <a:t>HUR – styrning</a:t>
                      </a:r>
                      <a:endParaRPr lang="sv-SE" sz="1400" b="1">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nSpc>
                          <a:spcPct val="115000"/>
                        </a:lnSpc>
                        <a:spcAft>
                          <a:spcPts val="1000"/>
                        </a:spcAft>
                        <a:buNone/>
                      </a:pPr>
                      <a:r>
                        <a:rPr lang="sv-SE" sz="1400" b="1" dirty="0">
                          <a:effectLst/>
                        </a:rPr>
                        <a:t>Verksamhetsinriktning och eventuellt i att se över organisation och arbetssätt.</a:t>
                      </a:r>
                      <a:endParaRPr lang="sv-SE" sz="1400" b="1"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224323855"/>
                  </a:ext>
                </a:extLst>
              </a:tr>
              <a:tr h="681267">
                <a:tc>
                  <a:txBody>
                    <a:bodyPr/>
                    <a:lstStyle/>
                    <a:p>
                      <a:pPr>
                        <a:lnSpc>
                          <a:spcPct val="115000"/>
                        </a:lnSpc>
                        <a:spcAft>
                          <a:spcPts val="1000"/>
                        </a:spcAft>
                        <a:buNone/>
                      </a:pPr>
                      <a:r>
                        <a:rPr lang="sv-SE" sz="1400">
                          <a:effectLst/>
                        </a:rPr>
                        <a:t>Kommunikation och synlighet</a:t>
                      </a:r>
                      <a:endParaRPr lang="sv-SE" sz="14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nSpc>
                          <a:spcPct val="115000"/>
                        </a:lnSpc>
                        <a:spcAft>
                          <a:spcPts val="1000"/>
                        </a:spcAft>
                        <a:buNone/>
                      </a:pPr>
                      <a:r>
                        <a:rPr lang="sv-SE" sz="1400" b="1">
                          <a:effectLst/>
                        </a:rPr>
                        <a:t>Återkommer i flera svar</a:t>
                      </a:r>
                      <a:endParaRPr lang="sv-SE" sz="1400" b="1">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nSpc>
                          <a:spcPct val="115000"/>
                        </a:lnSpc>
                        <a:spcAft>
                          <a:spcPts val="1000"/>
                        </a:spcAft>
                        <a:buNone/>
                      </a:pPr>
                      <a:r>
                        <a:rPr lang="sv-SE" sz="1400" b="1">
                          <a:effectLst/>
                        </a:rPr>
                        <a:t>VAD – lite hur</a:t>
                      </a:r>
                      <a:endParaRPr lang="sv-SE" sz="1400" b="1">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nSpc>
                          <a:spcPct val="115000"/>
                        </a:lnSpc>
                        <a:spcAft>
                          <a:spcPts val="1000"/>
                        </a:spcAft>
                        <a:buNone/>
                      </a:pPr>
                      <a:r>
                        <a:rPr lang="sv-SE" sz="1400" b="1" dirty="0">
                          <a:effectLst/>
                        </a:rPr>
                        <a:t>Verksamhetsinriktning och därefter i kommunikationsstrategi.</a:t>
                      </a:r>
                      <a:endParaRPr lang="sv-SE" sz="1400" b="1"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52547719"/>
                  </a:ext>
                </a:extLst>
              </a:tr>
            </a:tbl>
          </a:graphicData>
        </a:graphic>
      </p:graphicFrame>
    </p:spTree>
    <p:extLst>
      <p:ext uri="{BB962C8B-B14F-4D97-AF65-F5344CB8AC3E}">
        <p14:creationId xmlns:p14="http://schemas.microsoft.com/office/powerpoint/2010/main" val="38403767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63BCF65-96B5-4F07-F537-68EF28DF7CC4}"/>
              </a:ext>
            </a:extLst>
          </p:cNvPr>
          <p:cNvSpPr>
            <a:spLocks noGrp="1"/>
          </p:cNvSpPr>
          <p:nvPr>
            <p:ph type="title"/>
          </p:nvPr>
        </p:nvSpPr>
        <p:spPr>
          <a:xfrm>
            <a:off x="1" y="231096"/>
            <a:ext cx="12048066" cy="1143000"/>
          </a:xfrm>
        </p:spPr>
        <p:txBody>
          <a:bodyPr/>
          <a:lstStyle/>
          <a:p>
            <a:r>
              <a:rPr lang="sv-SE" dirty="0"/>
              <a:t>Utifrån remissvaren ser vi som exempel  följande viktiga områden för en reviderad verksamhetsinriktning</a:t>
            </a:r>
          </a:p>
        </p:txBody>
      </p:sp>
      <p:sp>
        <p:nvSpPr>
          <p:cNvPr id="3" name="Platshållare för bildnummer 2">
            <a:extLst>
              <a:ext uri="{FF2B5EF4-FFF2-40B4-BE49-F238E27FC236}">
                <a16:creationId xmlns:a16="http://schemas.microsoft.com/office/drawing/2014/main" id="{65EB5C09-9752-0EE8-1D5F-362DEE4E710B}"/>
              </a:ext>
            </a:extLst>
          </p:cNvPr>
          <p:cNvSpPr>
            <a:spLocks noGrp="1"/>
          </p:cNvSpPr>
          <p:nvPr>
            <p:ph type="sldNum" sz="quarter" idx="11"/>
          </p:nvPr>
        </p:nvSpPr>
        <p:spPr/>
        <p:txBody>
          <a:bodyPr/>
          <a:lstStyle/>
          <a:p>
            <a:fld id="{12F30AD5-7844-4A91-8EC8-9BEC73608150}" type="slidenum">
              <a:rPr lang="en-US" smtClean="0"/>
              <a:pPr/>
              <a:t>18</a:t>
            </a:fld>
            <a:endParaRPr lang="en-US"/>
          </a:p>
        </p:txBody>
      </p:sp>
      <p:sp>
        <p:nvSpPr>
          <p:cNvPr id="4" name="Platshållare för innehåll 3">
            <a:extLst>
              <a:ext uri="{FF2B5EF4-FFF2-40B4-BE49-F238E27FC236}">
                <a16:creationId xmlns:a16="http://schemas.microsoft.com/office/drawing/2014/main" id="{B46D9C8C-2639-FEB8-4692-B839F244FCDA}"/>
              </a:ext>
            </a:extLst>
          </p:cNvPr>
          <p:cNvSpPr>
            <a:spLocks noGrp="1"/>
          </p:cNvSpPr>
          <p:nvPr>
            <p:ph sz="half" idx="1"/>
          </p:nvPr>
        </p:nvSpPr>
        <p:spPr/>
        <p:txBody>
          <a:bodyPr/>
          <a:lstStyle/>
          <a:p>
            <a:pPr lvl="0"/>
            <a:r>
              <a:rPr lang="sv-SE" sz="2800" b="1" dirty="0"/>
              <a:t>Anläggningar</a:t>
            </a:r>
            <a:endParaRPr lang="sv-SE" sz="4000" dirty="0"/>
          </a:p>
          <a:p>
            <a:pPr lvl="1"/>
            <a:r>
              <a:rPr lang="sv-SE" dirty="0"/>
              <a:t>Exempelvis samverkan med Försvarsmakten som Stockholm och Väst tar upp.  </a:t>
            </a:r>
            <a:r>
              <a:rPr lang="sv-SE" i="1" dirty="0"/>
              <a:t>”Det inte bara fasta anläggningar som krävs för skytte. I flera av våra grenar så krävs det mark som är möjlig att avlysa för att genomföra tävlingar, träningar och för att utbildning av framtiden skyttar (korthållfält med diopter eller kikarsikte, långhållsskytte, k-pist fält, AK4 fält, 6.5 fält med diopter eller kikarsikte, </a:t>
            </a:r>
            <a:r>
              <a:rPr lang="sv-SE" i="1" dirty="0" err="1"/>
              <a:t>kulstigar</a:t>
            </a:r>
            <a:r>
              <a:rPr lang="sv-SE" i="1" dirty="0"/>
              <a:t>, sekundfältskjutning mm.”</a:t>
            </a:r>
          </a:p>
          <a:p>
            <a:pPr lvl="1"/>
            <a:r>
              <a:rPr lang="sv-SE" i="1" dirty="0"/>
              <a:t>Även andra myndigheter nyttjar föreningars anläggningar.</a:t>
            </a:r>
            <a:r>
              <a:rPr lang="sv-SE" dirty="0"/>
              <a:t> </a:t>
            </a:r>
            <a:r>
              <a:rPr lang="sv-SE" i="1" dirty="0"/>
              <a:t>Hur stärker vi kompetensen hos föreningarna så att deras anläggningar även ska </a:t>
            </a:r>
            <a:r>
              <a:rPr lang="sv-SE" i="1" dirty="0" err="1"/>
              <a:t>kunnanyttjas</a:t>
            </a:r>
            <a:r>
              <a:rPr lang="sv-SE" i="1" dirty="0"/>
              <a:t> av andra verksamheter och idrotter?</a:t>
            </a:r>
            <a:endParaRPr lang="sv-SE" dirty="0"/>
          </a:p>
          <a:p>
            <a:pPr lvl="1"/>
            <a:endParaRPr lang="sv-SE" i="1" dirty="0"/>
          </a:p>
          <a:p>
            <a:pPr lvl="1"/>
            <a:endParaRPr lang="sv-SE" sz="3600" dirty="0"/>
          </a:p>
        </p:txBody>
      </p:sp>
    </p:spTree>
    <p:extLst>
      <p:ext uri="{BB962C8B-B14F-4D97-AF65-F5344CB8AC3E}">
        <p14:creationId xmlns:p14="http://schemas.microsoft.com/office/powerpoint/2010/main" val="6671320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52E8DF90-41FD-84C6-D798-4DA558A4424D}"/>
              </a:ext>
            </a:extLst>
          </p:cNvPr>
          <p:cNvSpPr>
            <a:spLocks noGrp="1"/>
          </p:cNvSpPr>
          <p:nvPr>
            <p:ph type="sldNum" sz="quarter" idx="11"/>
          </p:nvPr>
        </p:nvSpPr>
        <p:spPr/>
        <p:txBody>
          <a:bodyPr/>
          <a:lstStyle/>
          <a:p>
            <a:fld id="{12F30AD5-7844-4A91-8EC8-9BEC73608150}" type="slidenum">
              <a:rPr lang="en-US" smtClean="0"/>
              <a:pPr/>
              <a:t>19</a:t>
            </a:fld>
            <a:endParaRPr lang="en-US"/>
          </a:p>
        </p:txBody>
      </p:sp>
      <p:sp>
        <p:nvSpPr>
          <p:cNvPr id="4" name="Platshållare för innehåll 3">
            <a:extLst>
              <a:ext uri="{FF2B5EF4-FFF2-40B4-BE49-F238E27FC236}">
                <a16:creationId xmlns:a16="http://schemas.microsoft.com/office/drawing/2014/main" id="{F00C2776-F69A-C322-2442-7D52419CB364}"/>
              </a:ext>
            </a:extLst>
          </p:cNvPr>
          <p:cNvSpPr>
            <a:spLocks noGrp="1"/>
          </p:cNvSpPr>
          <p:nvPr>
            <p:ph sz="half" idx="1"/>
          </p:nvPr>
        </p:nvSpPr>
        <p:spPr/>
        <p:txBody>
          <a:bodyPr/>
          <a:lstStyle/>
          <a:p>
            <a:pPr lvl="0"/>
            <a:r>
              <a:rPr lang="sv-SE" sz="2800" b="1" dirty="0"/>
              <a:t>Utbildning- och ledarutveckling</a:t>
            </a:r>
            <a:endParaRPr lang="sv-SE" sz="4000" dirty="0"/>
          </a:p>
          <a:p>
            <a:pPr lvl="1"/>
            <a:r>
              <a:rPr lang="sv-SE" i="1" dirty="0"/>
              <a:t>Struktur för skytteskolan, från nybörjare till elit. Samverkan förbund – distrikt – föreningar</a:t>
            </a:r>
            <a:r>
              <a:rPr lang="sv-SE" dirty="0"/>
              <a:t>. </a:t>
            </a:r>
            <a:r>
              <a:rPr lang="sv-SE" i="1" dirty="0"/>
              <a:t>Etablera och beskriva samarbete med RF-SISU ur ett folkbildnigsperspektiv.</a:t>
            </a:r>
          </a:p>
          <a:p>
            <a:pPr lvl="1"/>
            <a:r>
              <a:rPr lang="sv-SE" i="1" dirty="0"/>
              <a:t>Vi behöver skapa en tränar- och ledarkultur inom Skyttesverige, där valet att satsa på andras skytte ska komma naturligt. Att bli domare, ledare eller tränare ska komma naturligt för de som inte väljer att satsa på att bli elit, och det lokala stödet ska finnas där för de som vill. Till att börja med behöver vi lyfta fram personer som kan vara förebilder inom detta. </a:t>
            </a:r>
          </a:p>
          <a:p>
            <a:pPr lvl="1"/>
            <a:endParaRPr lang="sv-SE" dirty="0"/>
          </a:p>
        </p:txBody>
      </p:sp>
      <p:sp>
        <p:nvSpPr>
          <p:cNvPr id="6" name="Rubrik 1">
            <a:extLst>
              <a:ext uri="{FF2B5EF4-FFF2-40B4-BE49-F238E27FC236}">
                <a16:creationId xmlns:a16="http://schemas.microsoft.com/office/drawing/2014/main" id="{ABD766B6-D253-50B1-0A42-74A88577FD66}"/>
              </a:ext>
            </a:extLst>
          </p:cNvPr>
          <p:cNvSpPr>
            <a:spLocks noGrp="1"/>
          </p:cNvSpPr>
          <p:nvPr>
            <p:ph type="title"/>
          </p:nvPr>
        </p:nvSpPr>
        <p:spPr>
          <a:xfrm>
            <a:off x="1" y="231096"/>
            <a:ext cx="12048066" cy="1143000"/>
          </a:xfrm>
        </p:spPr>
        <p:txBody>
          <a:bodyPr/>
          <a:lstStyle/>
          <a:p>
            <a:r>
              <a:rPr lang="sv-SE" dirty="0"/>
              <a:t>Utifrån remissvaren ser vi som exempel  följande viktiga områden för en reviderad verksamhetsinriktning</a:t>
            </a:r>
          </a:p>
        </p:txBody>
      </p:sp>
    </p:spTree>
    <p:extLst>
      <p:ext uri="{BB962C8B-B14F-4D97-AF65-F5344CB8AC3E}">
        <p14:creationId xmlns:p14="http://schemas.microsoft.com/office/powerpoint/2010/main" val="3027469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EF603D-CF5E-3690-2DDC-EDB3D6AFF0B3}"/>
            </a:ext>
          </a:extLst>
        </p:cNvPr>
        <p:cNvGrpSpPr/>
        <p:nvPr/>
      </p:nvGrpSpPr>
      <p:grpSpPr>
        <a:xfrm>
          <a:off x="0" y="0"/>
          <a:ext cx="0" cy="0"/>
          <a:chOff x="0" y="0"/>
          <a:chExt cx="0" cy="0"/>
        </a:xfrm>
      </p:grpSpPr>
      <p:pic>
        <p:nvPicPr>
          <p:cNvPr id="9" name="Platshållare för innehåll 8" descr="En bild som visar text, skärmbild&#10;&#10;AI-genererat innehåll kan vara felaktigt.">
            <a:extLst>
              <a:ext uri="{FF2B5EF4-FFF2-40B4-BE49-F238E27FC236}">
                <a16:creationId xmlns:a16="http://schemas.microsoft.com/office/drawing/2014/main" id="{504CFC59-5A78-3B31-BA21-712A3AE241B6}"/>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0" y="-38763"/>
            <a:ext cx="12260911" cy="6896763"/>
          </a:xfrm>
        </p:spPr>
      </p:pic>
      <p:sp>
        <p:nvSpPr>
          <p:cNvPr id="3" name="Platshållare för datum 2">
            <a:extLst>
              <a:ext uri="{FF2B5EF4-FFF2-40B4-BE49-F238E27FC236}">
                <a16:creationId xmlns:a16="http://schemas.microsoft.com/office/drawing/2014/main" id="{A93F088F-DDF8-3122-466E-C3FAFF5A876E}"/>
              </a:ext>
            </a:extLst>
          </p:cNvPr>
          <p:cNvSpPr>
            <a:spLocks noGrp="1"/>
          </p:cNvSpPr>
          <p:nvPr>
            <p:ph type="dt" sz="half" idx="4294967295"/>
          </p:nvPr>
        </p:nvSpPr>
        <p:spPr>
          <a:xfrm>
            <a:off x="179918" y="6524626"/>
            <a:ext cx="3439565" cy="404813"/>
          </a:xfrm>
        </p:spPr>
        <p:txBody>
          <a:bodyPr/>
          <a:lstStyle/>
          <a:p>
            <a:pPr algn="just"/>
            <a:fld id="{0E16D4EA-6D8B-497D-9B61-C627301081BF}" type="datetime1">
              <a:rPr lang="sv-SE" smtClean="0"/>
              <a:pPr algn="just"/>
              <a:t>2026-03-10</a:t>
            </a:fld>
            <a:endParaRPr lang="en-US" i="1"/>
          </a:p>
        </p:txBody>
      </p:sp>
      <p:sp>
        <p:nvSpPr>
          <p:cNvPr id="4" name="Platshållare för bildnummer 3">
            <a:extLst>
              <a:ext uri="{FF2B5EF4-FFF2-40B4-BE49-F238E27FC236}">
                <a16:creationId xmlns:a16="http://schemas.microsoft.com/office/drawing/2014/main" id="{BE01F427-E868-0014-AFDF-12C5C9EADE99}"/>
              </a:ext>
            </a:extLst>
          </p:cNvPr>
          <p:cNvSpPr>
            <a:spLocks noGrp="1"/>
          </p:cNvSpPr>
          <p:nvPr>
            <p:ph type="sldNum" sz="quarter" idx="11"/>
          </p:nvPr>
        </p:nvSpPr>
        <p:spPr/>
        <p:txBody>
          <a:bodyPr/>
          <a:lstStyle/>
          <a:p>
            <a:fld id="{12F30AD5-7844-4A91-8EC8-9BEC73608150}" type="slidenum">
              <a:rPr lang="en-US" smtClean="0"/>
              <a:pPr/>
              <a:t>2</a:t>
            </a:fld>
            <a:endParaRPr lang="en-US"/>
          </a:p>
        </p:txBody>
      </p:sp>
      <p:sp>
        <p:nvSpPr>
          <p:cNvPr id="11" name="Rubrik 1">
            <a:extLst>
              <a:ext uri="{FF2B5EF4-FFF2-40B4-BE49-F238E27FC236}">
                <a16:creationId xmlns:a16="http://schemas.microsoft.com/office/drawing/2014/main" id="{FD9D3DD9-A4AD-CBA9-9C5B-7AD279A92330}"/>
              </a:ext>
            </a:extLst>
          </p:cNvPr>
          <p:cNvSpPr txBox="1">
            <a:spLocks/>
          </p:cNvSpPr>
          <p:nvPr/>
        </p:nvSpPr>
        <p:spPr bwMode="auto">
          <a:xfrm>
            <a:off x="1842435" y="3311593"/>
            <a:ext cx="10330706" cy="19021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4000" baseline="0">
                <a:solidFill>
                  <a:schemeClr val="tx2"/>
                </a:solidFill>
                <a:latin typeface="Calibri Light" panose="020F0302020204030204" pitchFamily="34" charset="0"/>
                <a:ea typeface="+mj-ea"/>
                <a:cs typeface="Century Gothic"/>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a:lstStyle>
          <a:p>
            <a:pPr marL="342900" indent="-342900" algn="l">
              <a:buFont typeface="Wingdings" panose="05000000000000000000" pitchFamily="2" charset="2"/>
              <a:buChar char="q"/>
            </a:pPr>
            <a:r>
              <a:rPr lang="sv-SE" sz="2000" dirty="0">
                <a:solidFill>
                  <a:schemeClr val="bg1"/>
                </a:solidFill>
              </a:rPr>
              <a:t>Under år 2025 påbörjades ett strategiarbete inom Skyttesportförbundet med mål att tillsammans utforma en vision ”#SIKTE2036”.</a:t>
            </a:r>
          </a:p>
          <a:p>
            <a:pPr marL="342900" indent="-342900" algn="l">
              <a:buFont typeface="Wingdings" panose="05000000000000000000" pitchFamily="2" charset="2"/>
              <a:buChar char="q"/>
            </a:pPr>
            <a:endParaRPr lang="sv-SE" sz="2000" dirty="0">
              <a:solidFill>
                <a:schemeClr val="bg1"/>
              </a:solidFill>
            </a:endParaRPr>
          </a:p>
          <a:p>
            <a:pPr marL="342900" indent="-342900" algn="l">
              <a:buFont typeface="Wingdings" panose="05000000000000000000" pitchFamily="2" charset="2"/>
              <a:buChar char="q"/>
            </a:pPr>
            <a:r>
              <a:rPr lang="sv-SE" sz="2000" dirty="0">
                <a:solidFill>
                  <a:schemeClr val="bg1"/>
                </a:solidFill>
              </a:rPr>
              <a:t>Olika arbetsgrupper som förbundsstyrelse, råd &amp; kommittéer och distrikt har under 2025 deltagit i att arbete fram strategiförslaget ”#SIKTE2036”.</a:t>
            </a:r>
          </a:p>
          <a:p>
            <a:pPr marL="342900" indent="-342900" algn="l">
              <a:buFont typeface="Wingdings" panose="05000000000000000000" pitchFamily="2" charset="2"/>
              <a:buChar char="q"/>
            </a:pPr>
            <a:endParaRPr lang="sv-SE" sz="2000" dirty="0">
              <a:solidFill>
                <a:schemeClr val="bg1"/>
              </a:solidFill>
            </a:endParaRPr>
          </a:p>
          <a:p>
            <a:pPr marL="342900" indent="-342900" algn="l">
              <a:buFont typeface="Wingdings" panose="05000000000000000000" pitchFamily="2" charset="2"/>
              <a:buChar char="q"/>
            </a:pPr>
            <a:r>
              <a:rPr lang="sv-SE" sz="2000" dirty="0">
                <a:solidFill>
                  <a:schemeClr val="bg1"/>
                </a:solidFill>
              </a:rPr>
              <a:t>Under perioden december 2025 – januari 2026 har strategiförslaget varit ute på remiss hos distrikten, samt råd &amp; kommittéer och remissvar har inkommit som tas med i kommande arbete.</a:t>
            </a:r>
          </a:p>
          <a:p>
            <a:pPr marL="342900" indent="-342900" algn="l">
              <a:buFont typeface="Wingdings" panose="05000000000000000000" pitchFamily="2" charset="2"/>
              <a:buChar char="q"/>
            </a:pPr>
            <a:endParaRPr lang="sv-SE" sz="2000" dirty="0">
              <a:solidFill>
                <a:schemeClr val="bg1"/>
              </a:solidFill>
            </a:endParaRPr>
          </a:p>
          <a:p>
            <a:pPr marL="342900" indent="-342900" algn="l">
              <a:buFont typeface="Wingdings" panose="05000000000000000000" pitchFamily="2" charset="2"/>
              <a:buChar char="q"/>
            </a:pPr>
            <a:r>
              <a:rPr lang="sv-SE" sz="2000" dirty="0">
                <a:solidFill>
                  <a:schemeClr val="bg1"/>
                </a:solidFill>
              </a:rPr>
              <a:t>Nästa steg är att distrikten informerar om strategiarbetet på kommande årsmöten, samt tar beslut på Skyttesportförbundets årsmöte 19/4-26 om JA/NEJ till genomförande.   </a:t>
            </a:r>
          </a:p>
          <a:p>
            <a:pPr algn="l"/>
            <a:endParaRPr lang="sv-SE" sz="2400" kern="0" dirty="0">
              <a:solidFill>
                <a:schemeClr val="bg1"/>
              </a:solidFill>
              <a:latin typeface="+mn-lt"/>
            </a:endParaRPr>
          </a:p>
        </p:txBody>
      </p:sp>
      <p:sp>
        <p:nvSpPr>
          <p:cNvPr id="6" name="Rubrik 12">
            <a:extLst>
              <a:ext uri="{FF2B5EF4-FFF2-40B4-BE49-F238E27FC236}">
                <a16:creationId xmlns:a16="http://schemas.microsoft.com/office/drawing/2014/main" id="{C0F2C2FC-AB3E-8B8E-0268-7B73A90D618A}"/>
              </a:ext>
            </a:extLst>
          </p:cNvPr>
          <p:cNvSpPr>
            <a:spLocks noGrp="1"/>
          </p:cNvSpPr>
          <p:nvPr>
            <p:ph type="title"/>
          </p:nvPr>
        </p:nvSpPr>
        <p:spPr>
          <a:xfrm>
            <a:off x="731141" y="100451"/>
            <a:ext cx="10972800" cy="1143000"/>
          </a:xfrm>
        </p:spPr>
        <p:txBody>
          <a:bodyPr/>
          <a:lstStyle/>
          <a:p>
            <a:r>
              <a:rPr lang="sv-SE" sz="3200" dirty="0">
                <a:solidFill>
                  <a:schemeClr val="bg1"/>
                </a:solidFill>
              </a:rPr>
              <a:t>Bakgrund – var befinner vi oss nu?</a:t>
            </a:r>
          </a:p>
        </p:txBody>
      </p:sp>
      <p:pic>
        <p:nvPicPr>
          <p:cNvPr id="5" name="Picture 4">
            <a:extLst>
              <a:ext uri="{FF2B5EF4-FFF2-40B4-BE49-F238E27FC236}">
                <a16:creationId xmlns:a16="http://schemas.microsoft.com/office/drawing/2014/main" id="{92FA947E-CBC0-66AC-C345-BF84CEA829E9}"/>
              </a:ext>
            </a:extLst>
          </p:cNvPr>
          <p:cNvPicPr>
            <a:picLocks noChangeAspect="1"/>
          </p:cNvPicPr>
          <p:nvPr/>
        </p:nvPicPr>
        <p:blipFill>
          <a:blip r:embed="rId4"/>
          <a:stretch>
            <a:fillRect/>
          </a:stretch>
        </p:blipFill>
        <p:spPr>
          <a:xfrm>
            <a:off x="1899700" y="942321"/>
            <a:ext cx="9063438" cy="2369272"/>
          </a:xfrm>
          <a:prstGeom prst="rect">
            <a:avLst/>
          </a:prstGeom>
        </p:spPr>
      </p:pic>
    </p:spTree>
    <p:extLst>
      <p:ext uri="{BB962C8B-B14F-4D97-AF65-F5344CB8AC3E}">
        <p14:creationId xmlns:p14="http://schemas.microsoft.com/office/powerpoint/2010/main" val="405059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F46A035A-2407-DA97-CCE5-A0DAC7DBEC7B}"/>
            </a:ext>
          </a:extLst>
        </p:cNvPr>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E27F9E2F-6A08-8D4C-7BE2-5F23575A582E}"/>
              </a:ext>
            </a:extLst>
          </p:cNvPr>
          <p:cNvSpPr>
            <a:spLocks noGrp="1"/>
          </p:cNvSpPr>
          <p:nvPr>
            <p:ph type="sldNum" sz="quarter" idx="11"/>
          </p:nvPr>
        </p:nvSpPr>
        <p:spPr/>
        <p:txBody>
          <a:bodyPr/>
          <a:lstStyle/>
          <a:p>
            <a:fld id="{12F30AD5-7844-4A91-8EC8-9BEC73608150}" type="slidenum">
              <a:rPr lang="en-US" smtClean="0"/>
              <a:pPr/>
              <a:t>20</a:t>
            </a:fld>
            <a:endParaRPr lang="en-US"/>
          </a:p>
        </p:txBody>
      </p:sp>
      <p:sp>
        <p:nvSpPr>
          <p:cNvPr id="4" name="Platshållare för innehåll 3">
            <a:extLst>
              <a:ext uri="{FF2B5EF4-FFF2-40B4-BE49-F238E27FC236}">
                <a16:creationId xmlns:a16="http://schemas.microsoft.com/office/drawing/2014/main" id="{51D30EC7-A37D-6F1C-B765-3451D6DEB7B2}"/>
              </a:ext>
            </a:extLst>
          </p:cNvPr>
          <p:cNvSpPr>
            <a:spLocks noGrp="1"/>
          </p:cNvSpPr>
          <p:nvPr>
            <p:ph sz="half" idx="1"/>
          </p:nvPr>
        </p:nvSpPr>
        <p:spPr>
          <a:xfrm>
            <a:off x="609600" y="1762579"/>
            <a:ext cx="10972799" cy="4525963"/>
          </a:xfrm>
        </p:spPr>
        <p:txBody>
          <a:bodyPr/>
          <a:lstStyle/>
          <a:p>
            <a:pPr lvl="0"/>
            <a:r>
              <a:rPr lang="sv-SE" sz="2800" b="1" dirty="0"/>
              <a:t>Tävling – och mästerskap</a:t>
            </a:r>
            <a:endParaRPr lang="sv-SE" sz="4000" dirty="0"/>
          </a:p>
          <a:p>
            <a:pPr lvl="1"/>
            <a:r>
              <a:rPr lang="sv-SE" i="1" dirty="0"/>
              <a:t>Tydligare röd tråd bredd–elit, landskamper, NM, internationella ambitioner</a:t>
            </a:r>
          </a:p>
          <a:p>
            <a:pPr marL="457200" lvl="1" indent="0">
              <a:buNone/>
            </a:pPr>
            <a:endParaRPr lang="sv-SE" sz="3600" i="1" dirty="0"/>
          </a:p>
          <a:p>
            <a:pPr marL="457200" lvl="1" indent="0">
              <a:buNone/>
            </a:pPr>
            <a:endParaRPr lang="sv-SE" dirty="0"/>
          </a:p>
        </p:txBody>
      </p:sp>
      <p:sp>
        <p:nvSpPr>
          <p:cNvPr id="2" name="Rubrik 1">
            <a:extLst>
              <a:ext uri="{FF2B5EF4-FFF2-40B4-BE49-F238E27FC236}">
                <a16:creationId xmlns:a16="http://schemas.microsoft.com/office/drawing/2014/main" id="{F63922D8-B696-CEB0-ABC6-6A2361AB73BB}"/>
              </a:ext>
            </a:extLst>
          </p:cNvPr>
          <p:cNvSpPr>
            <a:spLocks noGrp="1"/>
          </p:cNvSpPr>
          <p:nvPr>
            <p:ph type="title"/>
          </p:nvPr>
        </p:nvSpPr>
        <p:spPr>
          <a:xfrm>
            <a:off x="1" y="231096"/>
            <a:ext cx="12048066" cy="1143000"/>
          </a:xfrm>
        </p:spPr>
        <p:txBody>
          <a:bodyPr/>
          <a:lstStyle/>
          <a:p>
            <a:r>
              <a:rPr lang="sv-SE" dirty="0"/>
              <a:t>Utifrån remissvaren ser vi som exempel  följande viktiga områden för en reviderad verksamhetsinriktning</a:t>
            </a:r>
          </a:p>
        </p:txBody>
      </p:sp>
    </p:spTree>
    <p:extLst>
      <p:ext uri="{BB962C8B-B14F-4D97-AF65-F5344CB8AC3E}">
        <p14:creationId xmlns:p14="http://schemas.microsoft.com/office/powerpoint/2010/main" val="20351127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F12A23E0-B67F-C62D-4FB2-0BDE569EA8D6}"/>
            </a:ext>
          </a:extLst>
        </p:cNvPr>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10C1B1FA-EB0F-AB07-2A8A-7DAD4C7F8E2F}"/>
              </a:ext>
            </a:extLst>
          </p:cNvPr>
          <p:cNvSpPr>
            <a:spLocks noGrp="1"/>
          </p:cNvSpPr>
          <p:nvPr>
            <p:ph type="sldNum" sz="quarter" idx="11"/>
          </p:nvPr>
        </p:nvSpPr>
        <p:spPr/>
        <p:txBody>
          <a:bodyPr/>
          <a:lstStyle/>
          <a:p>
            <a:fld id="{12F30AD5-7844-4A91-8EC8-9BEC73608150}" type="slidenum">
              <a:rPr lang="en-US" smtClean="0"/>
              <a:pPr/>
              <a:t>21</a:t>
            </a:fld>
            <a:endParaRPr lang="en-US"/>
          </a:p>
        </p:txBody>
      </p:sp>
      <p:sp>
        <p:nvSpPr>
          <p:cNvPr id="4" name="Platshållare för innehåll 3">
            <a:extLst>
              <a:ext uri="{FF2B5EF4-FFF2-40B4-BE49-F238E27FC236}">
                <a16:creationId xmlns:a16="http://schemas.microsoft.com/office/drawing/2014/main" id="{E8539958-AABC-80C1-451D-34FE5DA6ACA9}"/>
              </a:ext>
            </a:extLst>
          </p:cNvPr>
          <p:cNvSpPr>
            <a:spLocks noGrp="1"/>
          </p:cNvSpPr>
          <p:nvPr>
            <p:ph sz="half" idx="1"/>
          </p:nvPr>
        </p:nvSpPr>
        <p:spPr/>
        <p:txBody>
          <a:bodyPr/>
          <a:lstStyle/>
          <a:p>
            <a:pPr lvl="0"/>
            <a:r>
              <a:rPr lang="sv-SE" sz="2800" b="1" dirty="0"/>
              <a:t>Organisation och roller</a:t>
            </a:r>
            <a:endParaRPr lang="sv-SE" sz="4000" dirty="0"/>
          </a:p>
          <a:p>
            <a:pPr lvl="1"/>
            <a:r>
              <a:rPr lang="sv-SE" i="1" dirty="0"/>
              <a:t>Vi behöver ha en fungerande organisation där samtliga kommittéer har tydliga uppgifter som de arbetar aktivt med. </a:t>
            </a:r>
          </a:p>
          <a:p>
            <a:pPr lvl="1"/>
            <a:r>
              <a:rPr lang="sv-SE" i="1" dirty="0"/>
              <a:t>Rollbeskrivningar (Vem gör vad?) Vem vänder man sig till?</a:t>
            </a:r>
          </a:p>
          <a:p>
            <a:pPr lvl="1"/>
            <a:r>
              <a:rPr lang="sv-SE" i="1" dirty="0"/>
              <a:t>Hur gör vi med alla små föreningar?</a:t>
            </a:r>
            <a:r>
              <a:rPr lang="sv-SE" dirty="0"/>
              <a:t> </a:t>
            </a:r>
            <a:r>
              <a:rPr lang="sv-SE" i="1" dirty="0"/>
              <a:t>Hur bevarar och utvecklar vi alla små föreningar? De har skjutbanor men har för få drivande</a:t>
            </a:r>
            <a:r>
              <a:rPr lang="sv-SE" dirty="0"/>
              <a:t> </a:t>
            </a:r>
            <a:r>
              <a:rPr lang="sv-SE" i="1" dirty="0"/>
              <a:t>personer och för få medlemmar, hur kan vi säkra verksamheterna och bidra till utveckling?</a:t>
            </a:r>
            <a:r>
              <a:rPr lang="sv-SE" dirty="0"/>
              <a:t> </a:t>
            </a:r>
            <a:r>
              <a:rPr lang="sv-SE" i="1" dirty="0"/>
              <a:t>Bevaka och stöd för att de också skall kunna bidra med medlemsökningen till 200 000 medlemmar 2036.</a:t>
            </a:r>
            <a:endParaRPr lang="sv-SE" dirty="0"/>
          </a:p>
          <a:p>
            <a:pPr lvl="1"/>
            <a:endParaRPr lang="sv-SE" i="1" dirty="0"/>
          </a:p>
          <a:p>
            <a:pPr lvl="1"/>
            <a:endParaRPr lang="sv-SE" dirty="0"/>
          </a:p>
        </p:txBody>
      </p:sp>
      <p:sp>
        <p:nvSpPr>
          <p:cNvPr id="2" name="Rubrik 1">
            <a:extLst>
              <a:ext uri="{FF2B5EF4-FFF2-40B4-BE49-F238E27FC236}">
                <a16:creationId xmlns:a16="http://schemas.microsoft.com/office/drawing/2014/main" id="{86CB4675-2D09-3FA9-AC56-16DCEFD8CD08}"/>
              </a:ext>
            </a:extLst>
          </p:cNvPr>
          <p:cNvSpPr>
            <a:spLocks noGrp="1"/>
          </p:cNvSpPr>
          <p:nvPr>
            <p:ph type="title"/>
          </p:nvPr>
        </p:nvSpPr>
        <p:spPr>
          <a:xfrm>
            <a:off x="1" y="231096"/>
            <a:ext cx="12048066" cy="1143000"/>
          </a:xfrm>
        </p:spPr>
        <p:txBody>
          <a:bodyPr/>
          <a:lstStyle/>
          <a:p>
            <a:r>
              <a:rPr lang="sv-SE" dirty="0"/>
              <a:t>Utifrån remissvaren ser vi som exempel  följande viktiga områden för en reviderad verksamhetsinriktning</a:t>
            </a:r>
          </a:p>
        </p:txBody>
      </p:sp>
    </p:spTree>
    <p:extLst>
      <p:ext uri="{BB962C8B-B14F-4D97-AF65-F5344CB8AC3E}">
        <p14:creationId xmlns:p14="http://schemas.microsoft.com/office/powerpoint/2010/main" val="41667920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B0F911BD-D45C-47E3-213E-896AF563860D}"/>
            </a:ext>
          </a:extLst>
        </p:cNvPr>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C2C0C3F1-FCB2-B11A-D147-452F8B363A05}"/>
              </a:ext>
            </a:extLst>
          </p:cNvPr>
          <p:cNvSpPr>
            <a:spLocks noGrp="1"/>
          </p:cNvSpPr>
          <p:nvPr>
            <p:ph type="sldNum" sz="quarter" idx="11"/>
          </p:nvPr>
        </p:nvSpPr>
        <p:spPr/>
        <p:txBody>
          <a:bodyPr/>
          <a:lstStyle/>
          <a:p>
            <a:fld id="{12F30AD5-7844-4A91-8EC8-9BEC73608150}" type="slidenum">
              <a:rPr lang="en-US" smtClean="0"/>
              <a:pPr/>
              <a:t>22</a:t>
            </a:fld>
            <a:endParaRPr lang="en-US"/>
          </a:p>
        </p:txBody>
      </p:sp>
      <p:sp>
        <p:nvSpPr>
          <p:cNvPr id="4" name="Platshållare för innehåll 3">
            <a:extLst>
              <a:ext uri="{FF2B5EF4-FFF2-40B4-BE49-F238E27FC236}">
                <a16:creationId xmlns:a16="http://schemas.microsoft.com/office/drawing/2014/main" id="{1FC675FA-C71B-23F4-383E-9D245925EF14}"/>
              </a:ext>
            </a:extLst>
          </p:cNvPr>
          <p:cNvSpPr>
            <a:spLocks noGrp="1"/>
          </p:cNvSpPr>
          <p:nvPr>
            <p:ph sz="half" idx="1"/>
          </p:nvPr>
        </p:nvSpPr>
        <p:spPr/>
        <p:txBody>
          <a:bodyPr/>
          <a:lstStyle/>
          <a:p>
            <a:pPr lvl="0"/>
            <a:r>
              <a:rPr lang="sv-SE" sz="2800" b="1" dirty="0"/>
              <a:t>Kommunikation- och varumärkesarbete</a:t>
            </a:r>
            <a:endParaRPr lang="sv-SE" sz="4000" dirty="0"/>
          </a:p>
          <a:p>
            <a:pPr lvl="1"/>
            <a:r>
              <a:rPr lang="sv-SE" i="1" dirty="0"/>
              <a:t>Förtydliga den demokratiska beslutsprocessen för utnämningar, RÅD och Kommittéer.</a:t>
            </a:r>
            <a:r>
              <a:rPr lang="sv-SE" dirty="0"/>
              <a:t> </a:t>
            </a:r>
            <a:r>
              <a:rPr lang="sv-SE" i="1" dirty="0"/>
              <a:t>Presentera samtliga RÅD och kommittéer på förbundets hemsida. Deltagare, uppdrag</a:t>
            </a:r>
            <a:r>
              <a:rPr lang="sv-SE" dirty="0"/>
              <a:t> </a:t>
            </a:r>
            <a:r>
              <a:rPr lang="sv-SE" i="1" dirty="0"/>
              <a:t>och förändringar.</a:t>
            </a:r>
          </a:p>
          <a:p>
            <a:pPr lvl="1"/>
            <a:r>
              <a:rPr lang="sv-SE" i="1" dirty="0"/>
              <a:t>Ökad digitalisering på utbildning av föreningarna för att få bättre kunskap om digitaliserade miljöer och på så</a:t>
            </a:r>
            <a:r>
              <a:rPr lang="sv-SE" dirty="0"/>
              <a:t> </a:t>
            </a:r>
            <a:r>
              <a:rPr lang="sv-SE" i="1" dirty="0"/>
              <a:t>sätt få enklare/mindre administration.</a:t>
            </a:r>
            <a:endParaRPr lang="sv-SE" dirty="0"/>
          </a:p>
          <a:p>
            <a:pPr lvl="1"/>
            <a:endParaRPr lang="sv-SE" dirty="0"/>
          </a:p>
          <a:p>
            <a:pPr lvl="1"/>
            <a:endParaRPr lang="sv-SE" dirty="0"/>
          </a:p>
          <a:p>
            <a:pPr lvl="1"/>
            <a:endParaRPr lang="sv-SE" i="1" dirty="0"/>
          </a:p>
          <a:p>
            <a:pPr lvl="1"/>
            <a:endParaRPr lang="sv-SE" dirty="0"/>
          </a:p>
        </p:txBody>
      </p:sp>
      <p:sp>
        <p:nvSpPr>
          <p:cNvPr id="2" name="Rubrik 1">
            <a:extLst>
              <a:ext uri="{FF2B5EF4-FFF2-40B4-BE49-F238E27FC236}">
                <a16:creationId xmlns:a16="http://schemas.microsoft.com/office/drawing/2014/main" id="{4423326F-7439-C87C-00AE-3B654AE75894}"/>
              </a:ext>
            </a:extLst>
          </p:cNvPr>
          <p:cNvSpPr>
            <a:spLocks noGrp="1"/>
          </p:cNvSpPr>
          <p:nvPr>
            <p:ph type="title"/>
          </p:nvPr>
        </p:nvSpPr>
        <p:spPr>
          <a:xfrm>
            <a:off x="1" y="231096"/>
            <a:ext cx="12048066" cy="1143000"/>
          </a:xfrm>
        </p:spPr>
        <p:txBody>
          <a:bodyPr/>
          <a:lstStyle/>
          <a:p>
            <a:r>
              <a:rPr lang="sv-SE" dirty="0"/>
              <a:t>Utifrån remissvaren ser vi som exempel  följande viktiga områden för en reviderad verksamhetsinriktning</a:t>
            </a:r>
          </a:p>
        </p:txBody>
      </p:sp>
    </p:spTree>
    <p:extLst>
      <p:ext uri="{BB962C8B-B14F-4D97-AF65-F5344CB8AC3E}">
        <p14:creationId xmlns:p14="http://schemas.microsoft.com/office/powerpoint/2010/main" val="7490163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804BCC-FFA5-7B91-A501-D3820998C210}"/>
            </a:ext>
          </a:extLst>
        </p:cNvPr>
        <p:cNvGrpSpPr/>
        <p:nvPr/>
      </p:nvGrpSpPr>
      <p:grpSpPr>
        <a:xfrm>
          <a:off x="0" y="0"/>
          <a:ext cx="0" cy="0"/>
          <a:chOff x="0" y="0"/>
          <a:chExt cx="0" cy="0"/>
        </a:xfrm>
      </p:grpSpPr>
      <p:pic>
        <p:nvPicPr>
          <p:cNvPr id="7" name="Platshållare för innehåll 6" descr="En bild som visar text, skärmbild, Pc-spel, Spelprogramvara&#10;&#10;AI-genererat innehåll kan vara felaktigt.">
            <a:extLst>
              <a:ext uri="{FF2B5EF4-FFF2-40B4-BE49-F238E27FC236}">
                <a16:creationId xmlns:a16="http://schemas.microsoft.com/office/drawing/2014/main" id="{57838EA1-5AFF-89C9-2E23-4AB22EE1B566}"/>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0" y="0"/>
            <a:ext cx="12192000" cy="6988968"/>
          </a:xfrm>
        </p:spPr>
      </p:pic>
      <p:sp>
        <p:nvSpPr>
          <p:cNvPr id="4" name="Platshållare för bildnummer 3">
            <a:extLst>
              <a:ext uri="{FF2B5EF4-FFF2-40B4-BE49-F238E27FC236}">
                <a16:creationId xmlns:a16="http://schemas.microsoft.com/office/drawing/2014/main" id="{EBA32DB3-7416-AA80-735E-2562F482549C}"/>
              </a:ext>
            </a:extLst>
          </p:cNvPr>
          <p:cNvSpPr>
            <a:spLocks noGrp="1"/>
          </p:cNvSpPr>
          <p:nvPr>
            <p:ph type="sldNum" sz="quarter" idx="11"/>
          </p:nvPr>
        </p:nvSpPr>
        <p:spPr/>
        <p:txBody>
          <a:bodyPr/>
          <a:lstStyle/>
          <a:p>
            <a:fld id="{12F30AD5-7844-4A91-8EC8-9BEC73608150}" type="slidenum">
              <a:rPr lang="en-US" smtClean="0"/>
              <a:pPr/>
              <a:t>23</a:t>
            </a:fld>
            <a:endParaRPr lang="en-US"/>
          </a:p>
        </p:txBody>
      </p:sp>
      <p:sp>
        <p:nvSpPr>
          <p:cNvPr id="2" name="Platshållare för innehåll 4">
            <a:extLst>
              <a:ext uri="{FF2B5EF4-FFF2-40B4-BE49-F238E27FC236}">
                <a16:creationId xmlns:a16="http://schemas.microsoft.com/office/drawing/2014/main" id="{4235063B-0B4A-69B5-937C-DF49C283D4E9}"/>
              </a:ext>
            </a:extLst>
          </p:cNvPr>
          <p:cNvSpPr txBox="1">
            <a:spLocks/>
          </p:cNvSpPr>
          <p:nvPr/>
        </p:nvSpPr>
        <p:spPr bwMode="auto">
          <a:xfrm>
            <a:off x="726925" y="2166965"/>
            <a:ext cx="10972799"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600" baseline="0">
                <a:solidFill>
                  <a:schemeClr val="tx2">
                    <a:lumMod val="75000"/>
                  </a:schemeClr>
                </a:solidFill>
                <a:latin typeface="Calibri" panose="020F0502020204030204" pitchFamily="34" charset="0"/>
                <a:ea typeface="+mn-ea"/>
                <a:cs typeface="Century Gothic"/>
              </a:defRPr>
            </a:lvl1pPr>
            <a:lvl2pPr marL="742950" indent="-285750" algn="l" rtl="0" eaLnBrk="1" fontAlgn="base" hangingPunct="1">
              <a:spcBef>
                <a:spcPct val="20000"/>
              </a:spcBef>
              <a:spcAft>
                <a:spcPct val="0"/>
              </a:spcAft>
              <a:buChar char="–"/>
              <a:defRPr sz="2400" baseline="0">
                <a:solidFill>
                  <a:schemeClr val="tx2">
                    <a:lumMod val="75000"/>
                  </a:schemeClr>
                </a:solidFill>
                <a:latin typeface="Calibri" panose="020F0502020204030204" pitchFamily="34" charset="0"/>
                <a:cs typeface="Century Gothic"/>
              </a:defRPr>
            </a:lvl2pPr>
            <a:lvl3pPr marL="1143000" indent="-228600" algn="l" rtl="0" eaLnBrk="1" fontAlgn="base" hangingPunct="1">
              <a:spcBef>
                <a:spcPct val="20000"/>
              </a:spcBef>
              <a:spcAft>
                <a:spcPct val="0"/>
              </a:spcAft>
              <a:buChar char="•"/>
              <a:defRPr sz="2000" baseline="0">
                <a:solidFill>
                  <a:schemeClr val="tx2">
                    <a:lumMod val="75000"/>
                  </a:schemeClr>
                </a:solidFill>
                <a:latin typeface="Calibri" panose="020F0502020204030204" pitchFamily="34" charset="0"/>
                <a:cs typeface="Century Gothic"/>
              </a:defRPr>
            </a:lvl3pPr>
            <a:lvl4pPr marL="1600200" indent="-228600" algn="l" rtl="0" eaLnBrk="1" fontAlgn="base" hangingPunct="1">
              <a:spcBef>
                <a:spcPct val="20000"/>
              </a:spcBef>
              <a:spcAft>
                <a:spcPct val="0"/>
              </a:spcAft>
              <a:buChar char="–"/>
              <a:defRPr sz="1800" baseline="0">
                <a:solidFill>
                  <a:schemeClr val="tx2">
                    <a:lumMod val="75000"/>
                  </a:schemeClr>
                </a:solidFill>
                <a:latin typeface="Calibri" panose="020F0502020204030204" pitchFamily="34" charset="0"/>
                <a:cs typeface="Century Gothic"/>
              </a:defRPr>
            </a:lvl4pPr>
            <a:lvl5pPr marL="2057400" indent="-228600" algn="l" rtl="0" eaLnBrk="1" fontAlgn="base" hangingPunct="1">
              <a:spcBef>
                <a:spcPct val="20000"/>
              </a:spcBef>
              <a:spcAft>
                <a:spcPct val="0"/>
              </a:spcAft>
              <a:buChar char="»"/>
              <a:defRPr sz="1800" baseline="0">
                <a:solidFill>
                  <a:schemeClr val="tx2">
                    <a:lumMod val="75000"/>
                  </a:schemeClr>
                </a:solidFill>
                <a:latin typeface="Calibri" panose="020F0502020204030204" pitchFamily="34" charset="0"/>
                <a:cs typeface="Century Gothic"/>
              </a:defRPr>
            </a:lvl5pPr>
            <a:lvl6pPr marL="2514600" indent="-228600" algn="l" rtl="0" eaLnBrk="1" fontAlgn="base" hangingPunct="1">
              <a:spcBef>
                <a:spcPct val="20000"/>
              </a:spcBef>
              <a:spcAft>
                <a:spcPct val="0"/>
              </a:spcAft>
              <a:buChar char="»"/>
              <a:defRPr sz="1800">
                <a:solidFill>
                  <a:schemeClr val="tx1"/>
                </a:solidFill>
                <a:latin typeface="+mn-lt"/>
                <a:cs typeface="+mn-cs"/>
              </a:defRPr>
            </a:lvl6pPr>
            <a:lvl7pPr marL="2971800" indent="-228600" algn="l" rtl="0" eaLnBrk="1" fontAlgn="base" hangingPunct="1">
              <a:spcBef>
                <a:spcPct val="20000"/>
              </a:spcBef>
              <a:spcAft>
                <a:spcPct val="0"/>
              </a:spcAft>
              <a:buChar char="»"/>
              <a:defRPr sz="1800">
                <a:solidFill>
                  <a:schemeClr val="tx1"/>
                </a:solidFill>
                <a:latin typeface="+mn-lt"/>
                <a:cs typeface="+mn-cs"/>
              </a:defRPr>
            </a:lvl7pPr>
            <a:lvl8pPr marL="3429000" indent="-228600" algn="l" rtl="0" eaLnBrk="1" fontAlgn="base" hangingPunct="1">
              <a:spcBef>
                <a:spcPct val="20000"/>
              </a:spcBef>
              <a:spcAft>
                <a:spcPct val="0"/>
              </a:spcAft>
              <a:buChar char="»"/>
              <a:defRPr sz="1800">
                <a:solidFill>
                  <a:schemeClr val="tx1"/>
                </a:solidFill>
                <a:latin typeface="+mn-lt"/>
                <a:cs typeface="+mn-cs"/>
              </a:defRPr>
            </a:lvl8pPr>
            <a:lvl9pPr marL="3886200" indent="-228600" algn="l" rtl="0" eaLnBrk="1" fontAlgn="base" hangingPunct="1">
              <a:spcBef>
                <a:spcPct val="20000"/>
              </a:spcBef>
              <a:spcAft>
                <a:spcPct val="0"/>
              </a:spcAft>
              <a:buChar char="»"/>
              <a:defRPr sz="1800">
                <a:solidFill>
                  <a:schemeClr val="tx1"/>
                </a:solidFill>
                <a:latin typeface="+mn-lt"/>
                <a:cs typeface="+mn-cs"/>
              </a:defRPr>
            </a:lvl9pPr>
          </a:lstStyle>
          <a:p>
            <a:pPr marL="0" indent="0">
              <a:buNone/>
            </a:pPr>
            <a:r>
              <a:rPr lang="sv-SE" sz="2000" dirty="0">
                <a:solidFill>
                  <a:schemeClr val="bg1"/>
                </a:solidFill>
              </a:rPr>
              <a:t>Att vara ett förbund innebär att Svenska Skyttesportförbundet verkar som en sammanhållen organisation med alla nio idrottsgrenar och med en gemensam riktning och ömsesidigt ansvar. Strategi 2036 markerar ambitionen att stärka samverkan mellan förbund, distrikt och föreningar. </a:t>
            </a:r>
          </a:p>
          <a:p>
            <a:pPr marL="0" indent="0">
              <a:buNone/>
            </a:pPr>
            <a:r>
              <a:rPr lang="sv-SE" sz="2000" dirty="0">
                <a:solidFill>
                  <a:schemeClr val="bg1"/>
                </a:solidFill>
              </a:rPr>
              <a:t> </a:t>
            </a:r>
          </a:p>
          <a:p>
            <a:pPr marL="0" indent="0">
              <a:buNone/>
            </a:pPr>
            <a:r>
              <a:rPr lang="sv-SE" sz="2000" dirty="0">
                <a:solidFill>
                  <a:schemeClr val="bg1"/>
                </a:solidFill>
              </a:rPr>
              <a:t>Svenska Skyttesportförbundet är en frivillig försvarsorganisation med en särskild roll i samhället. Denna roll ska tydliggöras och utvecklas som en integrerad del av förbundets identitet och samhällsnytta. En viktig del för att vi ska lyckas är att vi skapar en övergripande och gemensamt nationell utbildningsstrategi som höjer kvaliteten på alla nivåer, från tränare till skyttar och funktionärer. Svenska Skyttesportförbundet är en etablerad röst i idrottspolitiken och samverkar aktivt med RF på både nationell-, regional- och lokal nivå, SOK, myndigheter och Försvarsmakten.</a:t>
            </a:r>
          </a:p>
          <a:p>
            <a:pPr marL="0" indent="0">
              <a:buNone/>
            </a:pPr>
            <a:r>
              <a:rPr lang="sv-SE" sz="2000" dirty="0">
                <a:solidFill>
                  <a:schemeClr val="bg1"/>
                </a:solidFill>
              </a:rPr>
              <a:t>Att växa är en ambition vi har där vi behöver öka insatser för rekrytering och medlemsutveckling där vi mot 2036 siktar på att vi är 200 000 aktiva medlemmar.</a:t>
            </a:r>
          </a:p>
          <a:p>
            <a:pPr marL="0" indent="0">
              <a:buNone/>
            </a:pPr>
            <a:endParaRPr lang="sv-SE" sz="2000" dirty="0">
              <a:solidFill>
                <a:schemeClr val="bg1"/>
              </a:solidFill>
            </a:endParaRPr>
          </a:p>
          <a:p>
            <a:pPr marL="0" indent="0">
              <a:buNone/>
            </a:pPr>
            <a:endParaRPr lang="sv-SE" sz="2000" kern="0" dirty="0">
              <a:solidFill>
                <a:schemeClr val="bg1"/>
              </a:solidFill>
            </a:endParaRPr>
          </a:p>
        </p:txBody>
      </p:sp>
      <p:sp>
        <p:nvSpPr>
          <p:cNvPr id="5" name="Rubrik 1">
            <a:extLst>
              <a:ext uri="{FF2B5EF4-FFF2-40B4-BE49-F238E27FC236}">
                <a16:creationId xmlns:a16="http://schemas.microsoft.com/office/drawing/2014/main" id="{47BD9401-70C7-0773-268F-68E6CD0862FC}"/>
              </a:ext>
            </a:extLst>
          </p:cNvPr>
          <p:cNvSpPr txBox="1">
            <a:spLocks/>
          </p:cNvSpPr>
          <p:nvPr/>
        </p:nvSpPr>
        <p:spPr bwMode="auto">
          <a:xfrm>
            <a:off x="1323892" y="727925"/>
            <a:ext cx="10153815"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aseline="0">
                <a:solidFill>
                  <a:schemeClr val="tx2"/>
                </a:solidFill>
                <a:latin typeface="Calibri Light" panose="020F0302020204030204" pitchFamily="34" charset="0"/>
                <a:ea typeface="+mj-ea"/>
                <a:cs typeface="Century Gothic"/>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a:lstStyle>
          <a:p>
            <a:pPr algn="l"/>
            <a:r>
              <a:rPr lang="sv-SE" sz="5400" kern="0" dirty="0">
                <a:solidFill>
                  <a:schemeClr val="bg1"/>
                </a:solidFill>
                <a:latin typeface="+mj-lt"/>
              </a:rPr>
              <a:t>Ett förbund</a:t>
            </a:r>
          </a:p>
        </p:txBody>
      </p:sp>
    </p:spTree>
    <p:extLst>
      <p:ext uri="{BB962C8B-B14F-4D97-AF65-F5344CB8AC3E}">
        <p14:creationId xmlns:p14="http://schemas.microsoft.com/office/powerpoint/2010/main" val="5939174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289632-B071-74BF-A9D8-1AD60A43E423}"/>
            </a:ext>
          </a:extLst>
        </p:cNvPr>
        <p:cNvGrpSpPr/>
        <p:nvPr/>
      </p:nvGrpSpPr>
      <p:grpSpPr>
        <a:xfrm>
          <a:off x="0" y="0"/>
          <a:ext cx="0" cy="0"/>
          <a:chOff x="0" y="0"/>
          <a:chExt cx="0" cy="0"/>
        </a:xfrm>
      </p:grpSpPr>
      <p:pic>
        <p:nvPicPr>
          <p:cNvPr id="7" name="Platshållare för innehåll 6" descr="En bild som visar text, skärmbild, Pc-spel, Spelprogramvara&#10;&#10;AI-genererat innehåll kan vara felaktigt.">
            <a:extLst>
              <a:ext uri="{FF2B5EF4-FFF2-40B4-BE49-F238E27FC236}">
                <a16:creationId xmlns:a16="http://schemas.microsoft.com/office/drawing/2014/main" id="{4ABC20EB-B8D5-1385-F800-22DD012E4780}"/>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0" y="0"/>
            <a:ext cx="12192000" cy="6988968"/>
          </a:xfrm>
        </p:spPr>
      </p:pic>
      <p:sp>
        <p:nvSpPr>
          <p:cNvPr id="4" name="Platshållare för bildnummer 3">
            <a:extLst>
              <a:ext uri="{FF2B5EF4-FFF2-40B4-BE49-F238E27FC236}">
                <a16:creationId xmlns:a16="http://schemas.microsoft.com/office/drawing/2014/main" id="{3E339523-A1A4-BF44-8AD7-8013B8AAE301}"/>
              </a:ext>
            </a:extLst>
          </p:cNvPr>
          <p:cNvSpPr>
            <a:spLocks noGrp="1"/>
          </p:cNvSpPr>
          <p:nvPr>
            <p:ph type="sldNum" sz="quarter" idx="11"/>
          </p:nvPr>
        </p:nvSpPr>
        <p:spPr/>
        <p:txBody>
          <a:bodyPr/>
          <a:lstStyle/>
          <a:p>
            <a:fld id="{12F30AD5-7844-4A91-8EC8-9BEC73608150}" type="slidenum">
              <a:rPr lang="en-US" smtClean="0"/>
              <a:pPr/>
              <a:t>24</a:t>
            </a:fld>
            <a:endParaRPr lang="en-US"/>
          </a:p>
        </p:txBody>
      </p:sp>
      <p:sp>
        <p:nvSpPr>
          <p:cNvPr id="10" name="Rubrik 1">
            <a:extLst>
              <a:ext uri="{FF2B5EF4-FFF2-40B4-BE49-F238E27FC236}">
                <a16:creationId xmlns:a16="http://schemas.microsoft.com/office/drawing/2014/main" id="{E84F6020-775A-3339-6C17-1EE671B8F616}"/>
              </a:ext>
            </a:extLst>
          </p:cNvPr>
          <p:cNvSpPr txBox="1">
            <a:spLocks/>
          </p:cNvSpPr>
          <p:nvPr/>
        </p:nvSpPr>
        <p:spPr bwMode="auto">
          <a:xfrm>
            <a:off x="1323892" y="727925"/>
            <a:ext cx="10153815"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aseline="0">
                <a:solidFill>
                  <a:schemeClr val="tx2"/>
                </a:solidFill>
                <a:latin typeface="Calibri Light" panose="020F0302020204030204" pitchFamily="34" charset="0"/>
                <a:ea typeface="+mj-ea"/>
                <a:cs typeface="Century Gothic"/>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a:lstStyle>
          <a:p>
            <a:pPr algn="l"/>
            <a:r>
              <a:rPr lang="sv-SE" sz="5400" kern="0" dirty="0">
                <a:solidFill>
                  <a:schemeClr val="bg1"/>
                </a:solidFill>
                <a:latin typeface="+mj-lt"/>
              </a:rPr>
              <a:t>Idrottsliga framgångar</a:t>
            </a:r>
          </a:p>
        </p:txBody>
      </p:sp>
      <p:sp>
        <p:nvSpPr>
          <p:cNvPr id="2" name="Platshållare för innehåll 4">
            <a:extLst>
              <a:ext uri="{FF2B5EF4-FFF2-40B4-BE49-F238E27FC236}">
                <a16:creationId xmlns:a16="http://schemas.microsoft.com/office/drawing/2014/main" id="{FDE5E319-F9B1-150C-E95C-CC23817A3B46}"/>
              </a:ext>
            </a:extLst>
          </p:cNvPr>
          <p:cNvSpPr txBox="1">
            <a:spLocks/>
          </p:cNvSpPr>
          <p:nvPr/>
        </p:nvSpPr>
        <p:spPr bwMode="auto">
          <a:xfrm>
            <a:off x="174172" y="1839008"/>
            <a:ext cx="11873895" cy="46537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600" baseline="0">
                <a:solidFill>
                  <a:schemeClr val="tx2">
                    <a:lumMod val="75000"/>
                  </a:schemeClr>
                </a:solidFill>
                <a:latin typeface="Calibri" panose="020F0502020204030204" pitchFamily="34" charset="0"/>
                <a:ea typeface="+mn-ea"/>
                <a:cs typeface="Century Gothic"/>
              </a:defRPr>
            </a:lvl1pPr>
            <a:lvl2pPr marL="742950" indent="-285750" algn="l" rtl="0" eaLnBrk="1" fontAlgn="base" hangingPunct="1">
              <a:spcBef>
                <a:spcPct val="20000"/>
              </a:spcBef>
              <a:spcAft>
                <a:spcPct val="0"/>
              </a:spcAft>
              <a:buChar char="–"/>
              <a:defRPr sz="2400" baseline="0">
                <a:solidFill>
                  <a:schemeClr val="tx2">
                    <a:lumMod val="75000"/>
                  </a:schemeClr>
                </a:solidFill>
                <a:latin typeface="Calibri" panose="020F0502020204030204" pitchFamily="34" charset="0"/>
                <a:cs typeface="Century Gothic"/>
              </a:defRPr>
            </a:lvl2pPr>
            <a:lvl3pPr marL="1143000" indent="-228600" algn="l" rtl="0" eaLnBrk="1" fontAlgn="base" hangingPunct="1">
              <a:spcBef>
                <a:spcPct val="20000"/>
              </a:spcBef>
              <a:spcAft>
                <a:spcPct val="0"/>
              </a:spcAft>
              <a:buChar char="•"/>
              <a:defRPr sz="2000" baseline="0">
                <a:solidFill>
                  <a:schemeClr val="tx2">
                    <a:lumMod val="75000"/>
                  </a:schemeClr>
                </a:solidFill>
                <a:latin typeface="Calibri" panose="020F0502020204030204" pitchFamily="34" charset="0"/>
                <a:cs typeface="Century Gothic"/>
              </a:defRPr>
            </a:lvl3pPr>
            <a:lvl4pPr marL="1600200" indent="-228600" algn="l" rtl="0" eaLnBrk="1" fontAlgn="base" hangingPunct="1">
              <a:spcBef>
                <a:spcPct val="20000"/>
              </a:spcBef>
              <a:spcAft>
                <a:spcPct val="0"/>
              </a:spcAft>
              <a:buChar char="–"/>
              <a:defRPr sz="1800" baseline="0">
                <a:solidFill>
                  <a:schemeClr val="tx2">
                    <a:lumMod val="75000"/>
                  </a:schemeClr>
                </a:solidFill>
                <a:latin typeface="Calibri" panose="020F0502020204030204" pitchFamily="34" charset="0"/>
                <a:cs typeface="Century Gothic"/>
              </a:defRPr>
            </a:lvl4pPr>
            <a:lvl5pPr marL="2057400" indent="-228600" algn="l" rtl="0" eaLnBrk="1" fontAlgn="base" hangingPunct="1">
              <a:spcBef>
                <a:spcPct val="20000"/>
              </a:spcBef>
              <a:spcAft>
                <a:spcPct val="0"/>
              </a:spcAft>
              <a:buChar char="»"/>
              <a:defRPr sz="1800" baseline="0">
                <a:solidFill>
                  <a:schemeClr val="tx2">
                    <a:lumMod val="75000"/>
                  </a:schemeClr>
                </a:solidFill>
                <a:latin typeface="Calibri" panose="020F0502020204030204" pitchFamily="34" charset="0"/>
                <a:cs typeface="Century Gothic"/>
              </a:defRPr>
            </a:lvl5pPr>
            <a:lvl6pPr marL="2514600" indent="-228600" algn="l" rtl="0" eaLnBrk="1" fontAlgn="base" hangingPunct="1">
              <a:spcBef>
                <a:spcPct val="20000"/>
              </a:spcBef>
              <a:spcAft>
                <a:spcPct val="0"/>
              </a:spcAft>
              <a:buChar char="»"/>
              <a:defRPr sz="1800">
                <a:solidFill>
                  <a:schemeClr val="tx1"/>
                </a:solidFill>
                <a:latin typeface="+mn-lt"/>
                <a:cs typeface="+mn-cs"/>
              </a:defRPr>
            </a:lvl6pPr>
            <a:lvl7pPr marL="2971800" indent="-228600" algn="l" rtl="0" eaLnBrk="1" fontAlgn="base" hangingPunct="1">
              <a:spcBef>
                <a:spcPct val="20000"/>
              </a:spcBef>
              <a:spcAft>
                <a:spcPct val="0"/>
              </a:spcAft>
              <a:buChar char="»"/>
              <a:defRPr sz="1800">
                <a:solidFill>
                  <a:schemeClr val="tx1"/>
                </a:solidFill>
                <a:latin typeface="+mn-lt"/>
                <a:cs typeface="+mn-cs"/>
              </a:defRPr>
            </a:lvl7pPr>
            <a:lvl8pPr marL="3429000" indent="-228600" algn="l" rtl="0" eaLnBrk="1" fontAlgn="base" hangingPunct="1">
              <a:spcBef>
                <a:spcPct val="20000"/>
              </a:spcBef>
              <a:spcAft>
                <a:spcPct val="0"/>
              </a:spcAft>
              <a:buChar char="»"/>
              <a:defRPr sz="1800">
                <a:solidFill>
                  <a:schemeClr val="tx1"/>
                </a:solidFill>
                <a:latin typeface="+mn-lt"/>
                <a:cs typeface="+mn-cs"/>
              </a:defRPr>
            </a:lvl8pPr>
            <a:lvl9pPr marL="3886200" indent="-228600" algn="l" rtl="0" eaLnBrk="1" fontAlgn="base" hangingPunct="1">
              <a:spcBef>
                <a:spcPct val="20000"/>
              </a:spcBef>
              <a:spcAft>
                <a:spcPct val="0"/>
              </a:spcAft>
              <a:buChar char="»"/>
              <a:defRPr sz="1800">
                <a:solidFill>
                  <a:schemeClr val="tx1"/>
                </a:solidFill>
                <a:latin typeface="+mn-lt"/>
                <a:cs typeface="+mn-cs"/>
              </a:defRPr>
            </a:lvl9pPr>
          </a:lstStyle>
          <a:p>
            <a:pPr marL="457200" lvl="1" indent="0">
              <a:buNone/>
            </a:pPr>
            <a:r>
              <a:rPr lang="sv-SE" sz="1800" dirty="0">
                <a:solidFill>
                  <a:schemeClr val="bg1"/>
                </a:solidFill>
              </a:rPr>
              <a:t>Vi ska sträva efter fler internationella framgångar, stark landslagsverksamhet och en röd tråd från bredd till topp. Svensk skyttesport ska nå internationella framgångar med medaljer på OS, EM, VM, NM och Paralympics i samtliga av våra idrottsgrenar. </a:t>
            </a:r>
          </a:p>
          <a:p>
            <a:pPr marL="457200" lvl="1" indent="0">
              <a:buNone/>
            </a:pPr>
            <a:r>
              <a:rPr lang="sv-SE" sz="1800" dirty="0">
                <a:solidFill>
                  <a:schemeClr val="bg1"/>
                </a:solidFill>
              </a:rPr>
              <a:t>För att klara den tydliga ambitionen krävs en stark, professionell landslagsverksamhet med en långsiktig utvecklingsplan för alla skyttar. En utvecklingsplan som inkluderar utvecklingen från bredd till elit. </a:t>
            </a:r>
          </a:p>
          <a:p>
            <a:pPr marL="457200" lvl="1" indent="0">
              <a:buNone/>
            </a:pPr>
            <a:r>
              <a:rPr lang="sv-SE" sz="1800" dirty="0">
                <a:solidFill>
                  <a:schemeClr val="bg1"/>
                </a:solidFill>
              </a:rPr>
              <a:t>Breddverksamheten är grunden för skyttesportens långsiktiga utveckling och en förutsättning för framgång på elitnivå. Det gäller skyttar, tränare och funktionärer. Vi ser framför oss en utveckling av en nationell arena och fler tävlingshubbar som stärker lokala och regionala miljöer. Allt för att förenkla utvecklingen för skyttar, ledare och funktionärer. Forskning och utveckling kring lärande, träningsmetodik och talangutveckling kommer att vara avgörande och därmed ett nära samarbete med ledande universitet.</a:t>
            </a:r>
          </a:p>
          <a:p>
            <a:pPr marL="457200" lvl="1" indent="0">
              <a:buNone/>
            </a:pPr>
            <a:r>
              <a:rPr lang="sv-SE" sz="1800" dirty="0">
                <a:solidFill>
                  <a:schemeClr val="bg1"/>
                </a:solidFill>
              </a:rPr>
              <a:t>Elitframgångar är också en av våra motorer för vår externa kommunikation, för rekrytering och för vårt </a:t>
            </a:r>
            <a:r>
              <a:rPr lang="sv-SE" sz="1800" dirty="0" err="1">
                <a:solidFill>
                  <a:schemeClr val="bg1"/>
                </a:solidFill>
              </a:rPr>
              <a:t>varumärkesbyggande</a:t>
            </a:r>
            <a:r>
              <a:rPr lang="sv-SE" sz="1800" dirty="0">
                <a:solidFill>
                  <a:schemeClr val="bg1"/>
                </a:solidFill>
              </a:rPr>
              <a:t>. Vi har många andra styrkor som idrott, men elitverksamheten spelar en viktig roll för synlighet och kommersiell utveckling.</a:t>
            </a:r>
          </a:p>
        </p:txBody>
      </p:sp>
    </p:spTree>
    <p:extLst>
      <p:ext uri="{BB962C8B-B14F-4D97-AF65-F5344CB8AC3E}">
        <p14:creationId xmlns:p14="http://schemas.microsoft.com/office/powerpoint/2010/main" val="27165458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4B65BA-8CB5-B172-7CFB-EFB31ED6EA29}"/>
            </a:ext>
          </a:extLst>
        </p:cNvPr>
        <p:cNvGrpSpPr/>
        <p:nvPr/>
      </p:nvGrpSpPr>
      <p:grpSpPr>
        <a:xfrm>
          <a:off x="0" y="0"/>
          <a:ext cx="0" cy="0"/>
          <a:chOff x="0" y="0"/>
          <a:chExt cx="0" cy="0"/>
        </a:xfrm>
      </p:grpSpPr>
      <p:pic>
        <p:nvPicPr>
          <p:cNvPr id="7" name="Platshållare för innehåll 6" descr="En bild som visar text, skärmbild, Pc-spel, Spelprogramvara&#10;&#10;AI-genererat innehåll kan vara felaktigt.">
            <a:extLst>
              <a:ext uri="{FF2B5EF4-FFF2-40B4-BE49-F238E27FC236}">
                <a16:creationId xmlns:a16="http://schemas.microsoft.com/office/drawing/2014/main" id="{2E6AFDAD-3C74-92E8-DE9E-E1FEDB8F99ED}"/>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0" y="0"/>
            <a:ext cx="12192000" cy="6988968"/>
          </a:xfrm>
        </p:spPr>
      </p:pic>
      <p:sp>
        <p:nvSpPr>
          <p:cNvPr id="4" name="Platshållare för bildnummer 3">
            <a:extLst>
              <a:ext uri="{FF2B5EF4-FFF2-40B4-BE49-F238E27FC236}">
                <a16:creationId xmlns:a16="http://schemas.microsoft.com/office/drawing/2014/main" id="{518B6340-6E26-0B80-3E6F-251992B5FE6B}"/>
              </a:ext>
            </a:extLst>
          </p:cNvPr>
          <p:cNvSpPr>
            <a:spLocks noGrp="1"/>
          </p:cNvSpPr>
          <p:nvPr>
            <p:ph type="sldNum" sz="quarter" idx="11"/>
          </p:nvPr>
        </p:nvSpPr>
        <p:spPr/>
        <p:txBody>
          <a:bodyPr/>
          <a:lstStyle/>
          <a:p>
            <a:fld id="{12F30AD5-7844-4A91-8EC8-9BEC73608150}" type="slidenum">
              <a:rPr lang="en-US" smtClean="0"/>
              <a:pPr/>
              <a:t>25</a:t>
            </a:fld>
            <a:endParaRPr lang="en-US"/>
          </a:p>
        </p:txBody>
      </p:sp>
      <p:sp>
        <p:nvSpPr>
          <p:cNvPr id="10" name="Rubrik 1">
            <a:extLst>
              <a:ext uri="{FF2B5EF4-FFF2-40B4-BE49-F238E27FC236}">
                <a16:creationId xmlns:a16="http://schemas.microsoft.com/office/drawing/2014/main" id="{AF8DB16D-1987-4515-A6FA-FE1638E5304F}"/>
              </a:ext>
            </a:extLst>
          </p:cNvPr>
          <p:cNvSpPr txBox="1">
            <a:spLocks/>
          </p:cNvSpPr>
          <p:nvPr/>
        </p:nvSpPr>
        <p:spPr bwMode="auto">
          <a:xfrm>
            <a:off x="1323892" y="727925"/>
            <a:ext cx="10153815"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aseline="0">
                <a:solidFill>
                  <a:schemeClr val="tx2"/>
                </a:solidFill>
                <a:latin typeface="Calibri Light" panose="020F0302020204030204" pitchFamily="34" charset="0"/>
                <a:ea typeface="+mj-ea"/>
                <a:cs typeface="Century Gothic"/>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a:lstStyle>
          <a:p>
            <a:pPr algn="l"/>
            <a:r>
              <a:rPr lang="sv-SE" sz="5400" kern="0" dirty="0">
                <a:solidFill>
                  <a:schemeClr val="bg1"/>
                </a:solidFill>
                <a:latin typeface="+mj-lt"/>
              </a:rPr>
              <a:t>Ledarskap &amp; kompetens</a:t>
            </a:r>
          </a:p>
        </p:txBody>
      </p:sp>
      <p:sp>
        <p:nvSpPr>
          <p:cNvPr id="2" name="Platshållare för innehåll 4">
            <a:extLst>
              <a:ext uri="{FF2B5EF4-FFF2-40B4-BE49-F238E27FC236}">
                <a16:creationId xmlns:a16="http://schemas.microsoft.com/office/drawing/2014/main" id="{9FB46C8C-DA16-64BD-CAC2-70714AC65114}"/>
              </a:ext>
            </a:extLst>
          </p:cNvPr>
          <p:cNvSpPr txBox="1">
            <a:spLocks/>
          </p:cNvSpPr>
          <p:nvPr/>
        </p:nvSpPr>
        <p:spPr bwMode="auto">
          <a:xfrm>
            <a:off x="504908" y="2073332"/>
            <a:ext cx="10972799" cy="46537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600" baseline="0">
                <a:solidFill>
                  <a:schemeClr val="tx2">
                    <a:lumMod val="75000"/>
                  </a:schemeClr>
                </a:solidFill>
                <a:latin typeface="Calibri" panose="020F0502020204030204" pitchFamily="34" charset="0"/>
                <a:ea typeface="+mn-ea"/>
                <a:cs typeface="Century Gothic"/>
              </a:defRPr>
            </a:lvl1pPr>
            <a:lvl2pPr marL="742950" indent="-285750" algn="l" rtl="0" eaLnBrk="1" fontAlgn="base" hangingPunct="1">
              <a:spcBef>
                <a:spcPct val="20000"/>
              </a:spcBef>
              <a:spcAft>
                <a:spcPct val="0"/>
              </a:spcAft>
              <a:buChar char="–"/>
              <a:defRPr sz="2400" baseline="0">
                <a:solidFill>
                  <a:schemeClr val="tx2">
                    <a:lumMod val="75000"/>
                  </a:schemeClr>
                </a:solidFill>
                <a:latin typeface="Calibri" panose="020F0502020204030204" pitchFamily="34" charset="0"/>
                <a:cs typeface="Century Gothic"/>
              </a:defRPr>
            </a:lvl2pPr>
            <a:lvl3pPr marL="1143000" indent="-228600" algn="l" rtl="0" eaLnBrk="1" fontAlgn="base" hangingPunct="1">
              <a:spcBef>
                <a:spcPct val="20000"/>
              </a:spcBef>
              <a:spcAft>
                <a:spcPct val="0"/>
              </a:spcAft>
              <a:buChar char="•"/>
              <a:defRPr sz="2000" baseline="0">
                <a:solidFill>
                  <a:schemeClr val="tx2">
                    <a:lumMod val="75000"/>
                  </a:schemeClr>
                </a:solidFill>
                <a:latin typeface="Calibri" panose="020F0502020204030204" pitchFamily="34" charset="0"/>
                <a:cs typeface="Century Gothic"/>
              </a:defRPr>
            </a:lvl3pPr>
            <a:lvl4pPr marL="1600200" indent="-228600" algn="l" rtl="0" eaLnBrk="1" fontAlgn="base" hangingPunct="1">
              <a:spcBef>
                <a:spcPct val="20000"/>
              </a:spcBef>
              <a:spcAft>
                <a:spcPct val="0"/>
              </a:spcAft>
              <a:buChar char="–"/>
              <a:defRPr sz="1800" baseline="0">
                <a:solidFill>
                  <a:schemeClr val="tx2">
                    <a:lumMod val="75000"/>
                  </a:schemeClr>
                </a:solidFill>
                <a:latin typeface="Calibri" panose="020F0502020204030204" pitchFamily="34" charset="0"/>
                <a:cs typeface="Century Gothic"/>
              </a:defRPr>
            </a:lvl4pPr>
            <a:lvl5pPr marL="2057400" indent="-228600" algn="l" rtl="0" eaLnBrk="1" fontAlgn="base" hangingPunct="1">
              <a:spcBef>
                <a:spcPct val="20000"/>
              </a:spcBef>
              <a:spcAft>
                <a:spcPct val="0"/>
              </a:spcAft>
              <a:buChar char="»"/>
              <a:defRPr sz="1800" baseline="0">
                <a:solidFill>
                  <a:schemeClr val="tx2">
                    <a:lumMod val="75000"/>
                  </a:schemeClr>
                </a:solidFill>
                <a:latin typeface="Calibri" panose="020F0502020204030204" pitchFamily="34" charset="0"/>
                <a:cs typeface="Century Gothic"/>
              </a:defRPr>
            </a:lvl5pPr>
            <a:lvl6pPr marL="2514600" indent="-228600" algn="l" rtl="0" eaLnBrk="1" fontAlgn="base" hangingPunct="1">
              <a:spcBef>
                <a:spcPct val="20000"/>
              </a:spcBef>
              <a:spcAft>
                <a:spcPct val="0"/>
              </a:spcAft>
              <a:buChar char="»"/>
              <a:defRPr sz="1800">
                <a:solidFill>
                  <a:schemeClr val="tx1"/>
                </a:solidFill>
                <a:latin typeface="+mn-lt"/>
                <a:cs typeface="+mn-cs"/>
              </a:defRPr>
            </a:lvl6pPr>
            <a:lvl7pPr marL="2971800" indent="-228600" algn="l" rtl="0" eaLnBrk="1" fontAlgn="base" hangingPunct="1">
              <a:spcBef>
                <a:spcPct val="20000"/>
              </a:spcBef>
              <a:spcAft>
                <a:spcPct val="0"/>
              </a:spcAft>
              <a:buChar char="»"/>
              <a:defRPr sz="1800">
                <a:solidFill>
                  <a:schemeClr val="tx1"/>
                </a:solidFill>
                <a:latin typeface="+mn-lt"/>
                <a:cs typeface="+mn-cs"/>
              </a:defRPr>
            </a:lvl7pPr>
            <a:lvl8pPr marL="3429000" indent="-228600" algn="l" rtl="0" eaLnBrk="1" fontAlgn="base" hangingPunct="1">
              <a:spcBef>
                <a:spcPct val="20000"/>
              </a:spcBef>
              <a:spcAft>
                <a:spcPct val="0"/>
              </a:spcAft>
              <a:buChar char="»"/>
              <a:defRPr sz="1800">
                <a:solidFill>
                  <a:schemeClr val="tx1"/>
                </a:solidFill>
                <a:latin typeface="+mn-lt"/>
                <a:cs typeface="+mn-cs"/>
              </a:defRPr>
            </a:lvl8pPr>
            <a:lvl9pPr marL="3886200" indent="-228600" algn="l" rtl="0" eaLnBrk="1" fontAlgn="base" hangingPunct="1">
              <a:spcBef>
                <a:spcPct val="20000"/>
              </a:spcBef>
              <a:spcAft>
                <a:spcPct val="0"/>
              </a:spcAft>
              <a:buChar char="»"/>
              <a:defRPr sz="1800">
                <a:solidFill>
                  <a:schemeClr val="tx1"/>
                </a:solidFill>
                <a:latin typeface="+mn-lt"/>
                <a:cs typeface="+mn-cs"/>
              </a:defRPr>
            </a:lvl9pPr>
          </a:lstStyle>
          <a:p>
            <a:pPr marL="457200" lvl="1" indent="0">
              <a:buNone/>
            </a:pPr>
            <a:r>
              <a:rPr lang="sv-SE" sz="2000" dirty="0">
                <a:solidFill>
                  <a:schemeClr val="bg1"/>
                </a:solidFill>
              </a:rPr>
              <a:t>Vi sätter en ny nivå på vår strategiska utveckling genom att vi utarbetar och arbetar efter en gemensam strategi mot 2036. Ett arbete som kräver hög kvalitet i utbildning, tränarskap och funktionärsarbete och i allt från föreningsverksamheten till elit- och landslagsverksamheten. </a:t>
            </a:r>
          </a:p>
          <a:p>
            <a:pPr marL="457200" lvl="1" indent="0">
              <a:buNone/>
            </a:pPr>
            <a:r>
              <a:rPr lang="sv-SE" sz="2000" dirty="0">
                <a:solidFill>
                  <a:schemeClr val="bg1"/>
                </a:solidFill>
              </a:rPr>
              <a:t>Vi har ambitionen att utarbeta en nationell utbildningsstrategi som höjer kvaliteten på alla nivåer. Vi vill också vidareutveckla idén om Skytteuniversitet, liksom att skapa bättre och utökade förutsättningar för fler NIU/RIG-platser och i det även etablera fler regionala skyttecenter. </a:t>
            </a:r>
          </a:p>
          <a:p>
            <a:pPr marL="457200" lvl="1" indent="0">
              <a:buNone/>
            </a:pPr>
            <a:r>
              <a:rPr lang="sv-SE" sz="2000" dirty="0">
                <a:solidFill>
                  <a:schemeClr val="bg1"/>
                </a:solidFill>
              </a:rPr>
              <a:t>Vi sätter en skarp och ambitiös målsättning i att öka antal sammankomster ute i våra föreningar och nå upp mot 6000 utbildade instruktörer och fler engagerade ledare i hela landet. </a:t>
            </a:r>
          </a:p>
          <a:p>
            <a:pPr marL="457200" lvl="1" indent="0">
              <a:buNone/>
            </a:pPr>
            <a:r>
              <a:rPr lang="sv-SE" sz="2000" dirty="0">
                <a:solidFill>
                  <a:schemeClr val="bg1"/>
                </a:solidFill>
              </a:rPr>
              <a:t>Forskning och utveckling kring lärande, träningsmetodik och talangutveckling kommer att krävas och som behöver ta ett brett perspektiv som spänner över hela verksamheten från barn och unga till senior och elit.</a:t>
            </a:r>
            <a:endParaRPr lang="sv-SE" sz="2000" kern="0" dirty="0">
              <a:solidFill>
                <a:schemeClr val="bg1"/>
              </a:solidFill>
            </a:endParaRPr>
          </a:p>
          <a:p>
            <a:endParaRPr lang="sv-SE" sz="2400" kern="0" dirty="0"/>
          </a:p>
        </p:txBody>
      </p:sp>
    </p:spTree>
    <p:extLst>
      <p:ext uri="{BB962C8B-B14F-4D97-AF65-F5344CB8AC3E}">
        <p14:creationId xmlns:p14="http://schemas.microsoft.com/office/powerpoint/2010/main" val="5362905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9F07BD-FDC6-2D9A-D93F-24D2127F7BE0}"/>
            </a:ext>
          </a:extLst>
        </p:cNvPr>
        <p:cNvGrpSpPr/>
        <p:nvPr/>
      </p:nvGrpSpPr>
      <p:grpSpPr>
        <a:xfrm>
          <a:off x="0" y="0"/>
          <a:ext cx="0" cy="0"/>
          <a:chOff x="0" y="0"/>
          <a:chExt cx="0" cy="0"/>
        </a:xfrm>
      </p:grpSpPr>
      <p:pic>
        <p:nvPicPr>
          <p:cNvPr id="7" name="Platshållare för innehåll 6" descr="En bild som visar text, skärmbild, Pc-spel, Spelprogramvara&#10;&#10;AI-genererat innehåll kan vara felaktigt.">
            <a:extLst>
              <a:ext uri="{FF2B5EF4-FFF2-40B4-BE49-F238E27FC236}">
                <a16:creationId xmlns:a16="http://schemas.microsoft.com/office/drawing/2014/main" id="{06E390A6-95DF-192E-A196-2543690788A3}"/>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0" y="0"/>
            <a:ext cx="12192000" cy="6988968"/>
          </a:xfrm>
        </p:spPr>
      </p:pic>
      <p:sp>
        <p:nvSpPr>
          <p:cNvPr id="4" name="Platshållare för bildnummer 3">
            <a:extLst>
              <a:ext uri="{FF2B5EF4-FFF2-40B4-BE49-F238E27FC236}">
                <a16:creationId xmlns:a16="http://schemas.microsoft.com/office/drawing/2014/main" id="{A5A78200-D3D6-C09B-2978-DE1D247622DD}"/>
              </a:ext>
            </a:extLst>
          </p:cNvPr>
          <p:cNvSpPr>
            <a:spLocks noGrp="1"/>
          </p:cNvSpPr>
          <p:nvPr>
            <p:ph type="sldNum" sz="quarter" idx="11"/>
          </p:nvPr>
        </p:nvSpPr>
        <p:spPr/>
        <p:txBody>
          <a:bodyPr/>
          <a:lstStyle/>
          <a:p>
            <a:fld id="{12F30AD5-7844-4A91-8EC8-9BEC73608150}" type="slidenum">
              <a:rPr lang="en-US" smtClean="0"/>
              <a:pPr/>
              <a:t>26</a:t>
            </a:fld>
            <a:endParaRPr lang="en-US"/>
          </a:p>
        </p:txBody>
      </p:sp>
      <p:sp>
        <p:nvSpPr>
          <p:cNvPr id="10" name="Rubrik 1">
            <a:extLst>
              <a:ext uri="{FF2B5EF4-FFF2-40B4-BE49-F238E27FC236}">
                <a16:creationId xmlns:a16="http://schemas.microsoft.com/office/drawing/2014/main" id="{6B592247-AD54-18EE-4198-9FA4487CED16}"/>
              </a:ext>
            </a:extLst>
          </p:cNvPr>
          <p:cNvSpPr txBox="1">
            <a:spLocks/>
          </p:cNvSpPr>
          <p:nvPr/>
        </p:nvSpPr>
        <p:spPr bwMode="auto">
          <a:xfrm>
            <a:off x="1323892" y="727925"/>
            <a:ext cx="10153815"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aseline="0">
                <a:solidFill>
                  <a:schemeClr val="tx2"/>
                </a:solidFill>
                <a:latin typeface="Calibri Light" panose="020F0302020204030204" pitchFamily="34" charset="0"/>
                <a:ea typeface="+mj-ea"/>
                <a:cs typeface="Century Gothic"/>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a:lstStyle>
          <a:p>
            <a:pPr algn="l"/>
            <a:r>
              <a:rPr lang="sv-SE" sz="5400" kern="0" dirty="0">
                <a:solidFill>
                  <a:schemeClr val="bg1"/>
                </a:solidFill>
                <a:latin typeface="+mj-lt"/>
              </a:rPr>
              <a:t>Ökade intäkter och ökad synlighet</a:t>
            </a:r>
          </a:p>
        </p:txBody>
      </p:sp>
      <p:sp>
        <p:nvSpPr>
          <p:cNvPr id="2" name="Platshållare för innehåll 4">
            <a:extLst>
              <a:ext uri="{FF2B5EF4-FFF2-40B4-BE49-F238E27FC236}">
                <a16:creationId xmlns:a16="http://schemas.microsoft.com/office/drawing/2014/main" id="{6EE6678E-8BB0-D958-9840-DE8D503CEF19}"/>
              </a:ext>
            </a:extLst>
          </p:cNvPr>
          <p:cNvSpPr txBox="1">
            <a:spLocks/>
          </p:cNvSpPr>
          <p:nvPr/>
        </p:nvSpPr>
        <p:spPr bwMode="auto">
          <a:xfrm>
            <a:off x="609600" y="2073332"/>
            <a:ext cx="10972799" cy="46537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600" baseline="0">
                <a:solidFill>
                  <a:schemeClr val="tx2">
                    <a:lumMod val="75000"/>
                  </a:schemeClr>
                </a:solidFill>
                <a:latin typeface="Calibri" panose="020F0502020204030204" pitchFamily="34" charset="0"/>
                <a:ea typeface="+mn-ea"/>
                <a:cs typeface="Century Gothic"/>
              </a:defRPr>
            </a:lvl1pPr>
            <a:lvl2pPr marL="742950" indent="-285750" algn="l" rtl="0" eaLnBrk="1" fontAlgn="base" hangingPunct="1">
              <a:spcBef>
                <a:spcPct val="20000"/>
              </a:spcBef>
              <a:spcAft>
                <a:spcPct val="0"/>
              </a:spcAft>
              <a:buChar char="–"/>
              <a:defRPr sz="2400" baseline="0">
                <a:solidFill>
                  <a:schemeClr val="tx2">
                    <a:lumMod val="75000"/>
                  </a:schemeClr>
                </a:solidFill>
                <a:latin typeface="Calibri" panose="020F0502020204030204" pitchFamily="34" charset="0"/>
                <a:cs typeface="Century Gothic"/>
              </a:defRPr>
            </a:lvl2pPr>
            <a:lvl3pPr marL="1143000" indent="-228600" algn="l" rtl="0" eaLnBrk="1" fontAlgn="base" hangingPunct="1">
              <a:spcBef>
                <a:spcPct val="20000"/>
              </a:spcBef>
              <a:spcAft>
                <a:spcPct val="0"/>
              </a:spcAft>
              <a:buChar char="•"/>
              <a:defRPr sz="2000" baseline="0">
                <a:solidFill>
                  <a:schemeClr val="tx2">
                    <a:lumMod val="75000"/>
                  </a:schemeClr>
                </a:solidFill>
                <a:latin typeface="Calibri" panose="020F0502020204030204" pitchFamily="34" charset="0"/>
                <a:cs typeface="Century Gothic"/>
              </a:defRPr>
            </a:lvl3pPr>
            <a:lvl4pPr marL="1600200" indent="-228600" algn="l" rtl="0" eaLnBrk="1" fontAlgn="base" hangingPunct="1">
              <a:spcBef>
                <a:spcPct val="20000"/>
              </a:spcBef>
              <a:spcAft>
                <a:spcPct val="0"/>
              </a:spcAft>
              <a:buChar char="–"/>
              <a:defRPr sz="1800" baseline="0">
                <a:solidFill>
                  <a:schemeClr val="tx2">
                    <a:lumMod val="75000"/>
                  </a:schemeClr>
                </a:solidFill>
                <a:latin typeface="Calibri" panose="020F0502020204030204" pitchFamily="34" charset="0"/>
                <a:cs typeface="Century Gothic"/>
              </a:defRPr>
            </a:lvl4pPr>
            <a:lvl5pPr marL="2057400" indent="-228600" algn="l" rtl="0" eaLnBrk="1" fontAlgn="base" hangingPunct="1">
              <a:spcBef>
                <a:spcPct val="20000"/>
              </a:spcBef>
              <a:spcAft>
                <a:spcPct val="0"/>
              </a:spcAft>
              <a:buChar char="»"/>
              <a:defRPr sz="1800" baseline="0">
                <a:solidFill>
                  <a:schemeClr val="tx2">
                    <a:lumMod val="75000"/>
                  </a:schemeClr>
                </a:solidFill>
                <a:latin typeface="Calibri" panose="020F0502020204030204" pitchFamily="34" charset="0"/>
                <a:cs typeface="Century Gothic"/>
              </a:defRPr>
            </a:lvl5pPr>
            <a:lvl6pPr marL="2514600" indent="-228600" algn="l" rtl="0" eaLnBrk="1" fontAlgn="base" hangingPunct="1">
              <a:spcBef>
                <a:spcPct val="20000"/>
              </a:spcBef>
              <a:spcAft>
                <a:spcPct val="0"/>
              </a:spcAft>
              <a:buChar char="»"/>
              <a:defRPr sz="1800">
                <a:solidFill>
                  <a:schemeClr val="tx1"/>
                </a:solidFill>
                <a:latin typeface="+mn-lt"/>
                <a:cs typeface="+mn-cs"/>
              </a:defRPr>
            </a:lvl6pPr>
            <a:lvl7pPr marL="2971800" indent="-228600" algn="l" rtl="0" eaLnBrk="1" fontAlgn="base" hangingPunct="1">
              <a:spcBef>
                <a:spcPct val="20000"/>
              </a:spcBef>
              <a:spcAft>
                <a:spcPct val="0"/>
              </a:spcAft>
              <a:buChar char="»"/>
              <a:defRPr sz="1800">
                <a:solidFill>
                  <a:schemeClr val="tx1"/>
                </a:solidFill>
                <a:latin typeface="+mn-lt"/>
                <a:cs typeface="+mn-cs"/>
              </a:defRPr>
            </a:lvl7pPr>
            <a:lvl8pPr marL="3429000" indent="-228600" algn="l" rtl="0" eaLnBrk="1" fontAlgn="base" hangingPunct="1">
              <a:spcBef>
                <a:spcPct val="20000"/>
              </a:spcBef>
              <a:spcAft>
                <a:spcPct val="0"/>
              </a:spcAft>
              <a:buChar char="»"/>
              <a:defRPr sz="1800">
                <a:solidFill>
                  <a:schemeClr val="tx1"/>
                </a:solidFill>
                <a:latin typeface="+mn-lt"/>
                <a:cs typeface="+mn-cs"/>
              </a:defRPr>
            </a:lvl8pPr>
            <a:lvl9pPr marL="3886200" indent="-228600" algn="l" rtl="0" eaLnBrk="1" fontAlgn="base" hangingPunct="1">
              <a:spcBef>
                <a:spcPct val="20000"/>
              </a:spcBef>
              <a:spcAft>
                <a:spcPct val="0"/>
              </a:spcAft>
              <a:buChar char="»"/>
              <a:defRPr sz="1800">
                <a:solidFill>
                  <a:schemeClr val="tx1"/>
                </a:solidFill>
                <a:latin typeface="+mn-lt"/>
                <a:cs typeface="+mn-cs"/>
              </a:defRPr>
            </a:lvl9pPr>
          </a:lstStyle>
          <a:p>
            <a:pPr marL="457200" lvl="1" indent="0">
              <a:buNone/>
            </a:pPr>
            <a:r>
              <a:rPr lang="sv-SE" sz="2000" dirty="0">
                <a:solidFill>
                  <a:schemeClr val="bg1"/>
                </a:solidFill>
              </a:rPr>
              <a:t>Syftet är tydligt: skyttesporten ska bli ännu lättare att uppfatta för publik, för partners och för de som själva ser sig eller sina barn som aktiva i skyttesportens verksamhet. I en allt mer konkurrerande omvärld blir allt som gör saker och ting tydligare ännu viktigare. Det ökar möjligheterna att faktiskt vara den som blir vald. </a:t>
            </a:r>
          </a:p>
          <a:p>
            <a:pPr marL="457200" lvl="1" indent="0">
              <a:buNone/>
            </a:pPr>
            <a:r>
              <a:rPr lang="sv-SE" sz="2000" dirty="0">
                <a:solidFill>
                  <a:schemeClr val="bg1"/>
                </a:solidFill>
              </a:rPr>
              <a:t>Vi vill att svensk skyttesport är en växande, inkluderande och medialt intressant idrott. Svensk skyttesport ska ha en positiv och modern identitet, både i en bred samhällskontext som inkluderar vår nära relation till exempelvis Försvarsmakten, och inom den övriga idrottsrörelsen. </a:t>
            </a:r>
          </a:p>
          <a:p>
            <a:pPr marL="457200" lvl="1" indent="0">
              <a:buNone/>
            </a:pPr>
            <a:r>
              <a:rPr lang="sv-SE" sz="2000" dirty="0">
                <a:solidFill>
                  <a:schemeClr val="bg1"/>
                </a:solidFill>
              </a:rPr>
              <a:t>Vårt varumärke och hur vi uppfattas av omvärlden kommer att vara A och O. För att nå fram i bruset och i konkurrensen behöver vi en stark intern dialog och tydlig extern profil. Det ger möjligheter att utveckla och skapa fler kommersiella partnerskap som leder till en ökad extern finansiering både lokalt i respektive förening såväl som nationellt.</a:t>
            </a:r>
          </a:p>
          <a:p>
            <a:pPr marL="0" indent="0">
              <a:buNone/>
            </a:pPr>
            <a:r>
              <a:rPr lang="sv-SE" sz="2000" dirty="0">
                <a:solidFill>
                  <a:schemeClr val="bg1"/>
                </a:solidFill>
              </a:rPr>
              <a:t> </a:t>
            </a:r>
          </a:p>
          <a:p>
            <a:pPr marL="0" indent="0">
              <a:buNone/>
            </a:pPr>
            <a:endParaRPr lang="sv-SE" sz="2000" kern="0" dirty="0">
              <a:solidFill>
                <a:schemeClr val="bg1"/>
              </a:solidFill>
            </a:endParaRPr>
          </a:p>
          <a:p>
            <a:pPr marL="0" indent="0">
              <a:buNone/>
            </a:pPr>
            <a:endParaRPr lang="sv-SE" sz="2000" kern="0" dirty="0">
              <a:solidFill>
                <a:schemeClr val="bg1"/>
              </a:solidFill>
            </a:endParaRPr>
          </a:p>
        </p:txBody>
      </p:sp>
    </p:spTree>
    <p:extLst>
      <p:ext uri="{BB962C8B-B14F-4D97-AF65-F5344CB8AC3E}">
        <p14:creationId xmlns:p14="http://schemas.microsoft.com/office/powerpoint/2010/main" val="23523605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8FF108-CE27-A9D6-BB89-60940A66BB35}"/>
            </a:ext>
          </a:extLst>
        </p:cNvPr>
        <p:cNvGrpSpPr/>
        <p:nvPr/>
      </p:nvGrpSpPr>
      <p:grpSpPr>
        <a:xfrm>
          <a:off x="0" y="0"/>
          <a:ext cx="0" cy="0"/>
          <a:chOff x="0" y="0"/>
          <a:chExt cx="0" cy="0"/>
        </a:xfrm>
      </p:grpSpPr>
      <p:pic>
        <p:nvPicPr>
          <p:cNvPr id="6" name="Platshållare för innehåll 6" descr="En bild som visar text, skärmbild, Pc-spel, Spelprogramvara&#10;&#10;AI-genererat innehåll kan vara felaktigt.">
            <a:extLst>
              <a:ext uri="{FF2B5EF4-FFF2-40B4-BE49-F238E27FC236}">
                <a16:creationId xmlns:a16="http://schemas.microsoft.com/office/drawing/2014/main" id="{4D4CBA33-EF85-DF6D-7144-2C6E5E69D0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6383" y="0"/>
            <a:ext cx="12192000" cy="6858000"/>
          </a:xfrm>
          <a:prstGeom prst="rect">
            <a:avLst/>
          </a:prstGeom>
          <a:noFill/>
          <a:ln w="9525">
            <a:noFill/>
            <a:miter lim="800000"/>
            <a:headEnd/>
            <a:tailEnd/>
          </a:ln>
          <a:effectLst/>
        </p:spPr>
      </p:pic>
      <p:sp>
        <p:nvSpPr>
          <p:cNvPr id="4" name="Platshållare för bildnummer 3">
            <a:extLst>
              <a:ext uri="{FF2B5EF4-FFF2-40B4-BE49-F238E27FC236}">
                <a16:creationId xmlns:a16="http://schemas.microsoft.com/office/drawing/2014/main" id="{BB4E7AF2-E31E-A887-CFFE-CBB9A4347FE5}"/>
              </a:ext>
            </a:extLst>
          </p:cNvPr>
          <p:cNvSpPr>
            <a:spLocks noGrp="1"/>
          </p:cNvSpPr>
          <p:nvPr>
            <p:ph type="sldNum" sz="quarter" idx="11"/>
          </p:nvPr>
        </p:nvSpPr>
        <p:spPr/>
        <p:txBody>
          <a:bodyPr/>
          <a:lstStyle/>
          <a:p>
            <a:fld id="{12F30AD5-7844-4A91-8EC8-9BEC73608150}" type="slidenum">
              <a:rPr lang="en-US" smtClean="0"/>
              <a:pPr/>
              <a:t>27</a:t>
            </a:fld>
            <a:endParaRPr lang="en-US" dirty="0"/>
          </a:p>
        </p:txBody>
      </p:sp>
      <p:sp>
        <p:nvSpPr>
          <p:cNvPr id="11" name="Rubrik 1">
            <a:extLst>
              <a:ext uri="{FF2B5EF4-FFF2-40B4-BE49-F238E27FC236}">
                <a16:creationId xmlns:a16="http://schemas.microsoft.com/office/drawing/2014/main" id="{D214911A-9679-E61B-7461-C6D45A81094A}"/>
              </a:ext>
            </a:extLst>
          </p:cNvPr>
          <p:cNvSpPr txBox="1">
            <a:spLocks/>
          </p:cNvSpPr>
          <p:nvPr/>
        </p:nvSpPr>
        <p:spPr bwMode="auto">
          <a:xfrm>
            <a:off x="762000" y="2476049"/>
            <a:ext cx="10668000" cy="1143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4000" baseline="0">
                <a:solidFill>
                  <a:schemeClr val="tx2"/>
                </a:solidFill>
                <a:latin typeface="Calibri Light" panose="020F0302020204030204" pitchFamily="34" charset="0"/>
                <a:ea typeface="+mj-ea"/>
                <a:cs typeface="Century Gothic"/>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a:lstStyle>
          <a:p>
            <a:r>
              <a:rPr lang="sv-SE" sz="5400" kern="0" dirty="0">
                <a:solidFill>
                  <a:srgbClr val="FFCC00"/>
                </a:solidFill>
                <a:latin typeface="+mn-lt"/>
              </a:rPr>
              <a:t>Några områden som möjliggörare för att lyckas med vår strategi? </a:t>
            </a:r>
          </a:p>
          <a:p>
            <a:r>
              <a:rPr lang="sv-SE" sz="2400" dirty="0">
                <a:solidFill>
                  <a:srgbClr val="FFCC00"/>
                </a:solidFill>
              </a:rPr>
              <a:t>För att lyckas krävs även att vi hanterar andra delar som skär tvärs igenom alla fokusområden och skapar de förutsättningar vi behöver för att lyckas.</a:t>
            </a:r>
          </a:p>
          <a:p>
            <a:endParaRPr lang="sv-SE" sz="5400" kern="0" dirty="0">
              <a:solidFill>
                <a:srgbClr val="FFCC00"/>
              </a:solidFill>
              <a:latin typeface="+mn-lt"/>
            </a:endParaRPr>
          </a:p>
        </p:txBody>
      </p:sp>
    </p:spTree>
    <p:extLst>
      <p:ext uri="{BB962C8B-B14F-4D97-AF65-F5344CB8AC3E}">
        <p14:creationId xmlns:p14="http://schemas.microsoft.com/office/powerpoint/2010/main" val="5942780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EA5A9E51-39D1-5BAC-BBE3-BF8A2DA3A5E4}"/>
              </a:ext>
            </a:extLst>
          </p:cNvPr>
          <p:cNvSpPr>
            <a:spLocks noGrp="1"/>
          </p:cNvSpPr>
          <p:nvPr>
            <p:ph type="sldNum" sz="quarter" idx="11"/>
          </p:nvPr>
        </p:nvSpPr>
        <p:spPr/>
        <p:txBody>
          <a:bodyPr/>
          <a:lstStyle/>
          <a:p>
            <a:fld id="{12F30AD5-7844-4A91-8EC8-9BEC73608150}" type="slidenum">
              <a:rPr lang="en-US" smtClean="0"/>
              <a:pPr/>
              <a:t>28</a:t>
            </a:fld>
            <a:endParaRPr lang="en-US"/>
          </a:p>
        </p:txBody>
      </p:sp>
      <p:sp>
        <p:nvSpPr>
          <p:cNvPr id="4" name="Platshållare för innehåll 3">
            <a:extLst>
              <a:ext uri="{FF2B5EF4-FFF2-40B4-BE49-F238E27FC236}">
                <a16:creationId xmlns:a16="http://schemas.microsoft.com/office/drawing/2014/main" id="{2DF7AD20-6EE7-50FC-6C76-0F56CE4C5AFA}"/>
              </a:ext>
            </a:extLst>
          </p:cNvPr>
          <p:cNvSpPr>
            <a:spLocks noGrp="1"/>
          </p:cNvSpPr>
          <p:nvPr>
            <p:ph sz="half" idx="1"/>
          </p:nvPr>
        </p:nvSpPr>
        <p:spPr>
          <a:xfrm>
            <a:off x="609600" y="726744"/>
            <a:ext cx="10972799" cy="4525963"/>
          </a:xfrm>
        </p:spPr>
        <p:txBody>
          <a:bodyPr/>
          <a:lstStyle/>
          <a:p>
            <a:pPr marL="0" indent="0">
              <a:buNone/>
            </a:pPr>
            <a:r>
              <a:rPr lang="sv-SE" i="1" dirty="0"/>
              <a:t> </a:t>
            </a:r>
            <a:endParaRPr lang="sv-SE" dirty="0"/>
          </a:p>
          <a:p>
            <a:r>
              <a:rPr lang="sv-SE" sz="2400" b="1" dirty="0"/>
              <a:t>ANLÄGGNINGAR </a:t>
            </a:r>
            <a:r>
              <a:rPr lang="sv-SE" sz="2400" dirty="0"/>
              <a:t>– en avgörande nyckel att både skapa nya samtidigt som vi ska behålla fler.</a:t>
            </a:r>
          </a:p>
          <a:p>
            <a:r>
              <a:rPr lang="sv-SE" sz="2400" b="1" dirty="0"/>
              <a:t>ÖKAT UNGDOMSINFLYTANDE </a:t>
            </a:r>
            <a:r>
              <a:rPr lang="sv-SE" sz="2400" dirty="0"/>
              <a:t>– involvera de kommande generationerna.</a:t>
            </a:r>
          </a:p>
          <a:p>
            <a:r>
              <a:rPr lang="sv-SE" sz="2400" b="1" dirty="0"/>
              <a:t>KOMMUNIKATION </a:t>
            </a:r>
            <a:r>
              <a:rPr lang="sv-SE" sz="2400" dirty="0"/>
              <a:t>– avgörande för att nå framgång med strategin i hela rörelsen.</a:t>
            </a:r>
          </a:p>
          <a:p>
            <a:r>
              <a:rPr lang="sv-SE" sz="2400" b="1" dirty="0"/>
              <a:t>DIGITALISERING </a:t>
            </a:r>
            <a:r>
              <a:rPr lang="sv-SE" sz="2400" dirty="0"/>
              <a:t>– med moderna och effektiva verktyg utveckla vår verksamhet.</a:t>
            </a:r>
          </a:p>
          <a:p>
            <a:r>
              <a:rPr lang="sv-SE" sz="2400" b="1" dirty="0"/>
              <a:t>ORGANISATION OCH ORGANISERING – </a:t>
            </a:r>
            <a:r>
              <a:rPr lang="sv-SE" sz="2400" dirty="0"/>
              <a:t>att optimera vår övergripande organisering är en förutsättning för framgång </a:t>
            </a:r>
          </a:p>
          <a:p>
            <a:r>
              <a:rPr lang="sv-SE" sz="2400" b="1" dirty="0"/>
              <a:t>INTERNATIONELL KONTEXT – INTERNATIONELL ROLL </a:t>
            </a:r>
            <a:r>
              <a:rPr lang="sv-SE" sz="2400" dirty="0"/>
              <a:t>– vi ska ta plats och bidra till utveckling också i den internationella miljöerna. </a:t>
            </a:r>
          </a:p>
          <a:p>
            <a:endParaRPr lang="sv-SE" dirty="0"/>
          </a:p>
        </p:txBody>
      </p:sp>
    </p:spTree>
    <p:extLst>
      <p:ext uri="{BB962C8B-B14F-4D97-AF65-F5344CB8AC3E}">
        <p14:creationId xmlns:p14="http://schemas.microsoft.com/office/powerpoint/2010/main" val="2738958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BA00EF-A9B7-B8D7-C081-E6D27DD893EB}"/>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87A36AA4-15F5-6CAC-2EE5-C33313318E4D}"/>
              </a:ext>
            </a:extLst>
          </p:cNvPr>
          <p:cNvSpPr>
            <a:spLocks noGrp="1"/>
          </p:cNvSpPr>
          <p:nvPr>
            <p:ph type="title"/>
          </p:nvPr>
        </p:nvSpPr>
        <p:spPr>
          <a:xfrm>
            <a:off x="208155" y="300305"/>
            <a:ext cx="4779543" cy="963289"/>
          </a:xfrm>
        </p:spPr>
        <p:txBody>
          <a:bodyPr>
            <a:noAutofit/>
          </a:bodyPr>
          <a:lstStyle/>
          <a:p>
            <a:r>
              <a:rPr lang="sv-SE" sz="2800" b="1" dirty="0">
                <a:solidFill>
                  <a:schemeClr val="tx1"/>
                </a:solidFill>
                <a:latin typeface="Calibri" panose="020F0502020204030204" pitchFamily="34" charset="0"/>
                <a:ea typeface="Calibri" panose="020F0502020204030204" pitchFamily="34" charset="0"/>
                <a:cs typeface="Calibri" panose="020F0502020204030204" pitchFamily="34" charset="0"/>
              </a:rPr>
              <a:t>Upplägg strategiarbete 2036 inom Skyttesportförbundet</a:t>
            </a:r>
          </a:p>
        </p:txBody>
      </p:sp>
      <p:sp>
        <p:nvSpPr>
          <p:cNvPr id="6" name="Rektangel med rundade hörn 5">
            <a:extLst>
              <a:ext uri="{FF2B5EF4-FFF2-40B4-BE49-F238E27FC236}">
                <a16:creationId xmlns:a16="http://schemas.microsoft.com/office/drawing/2014/main" id="{E9EBD34F-A38F-7374-846F-71C884B8A943}"/>
              </a:ext>
            </a:extLst>
          </p:cNvPr>
          <p:cNvSpPr/>
          <p:nvPr/>
        </p:nvSpPr>
        <p:spPr>
          <a:xfrm>
            <a:off x="5285428" y="591403"/>
            <a:ext cx="2992269" cy="706069"/>
          </a:xfrm>
          <a:prstGeom prst="roundRect">
            <a:avLst/>
          </a:prstGeom>
          <a:solidFill>
            <a:srgbClr val="00B050"/>
          </a:solidFill>
          <a:ln>
            <a:noFill/>
          </a:ln>
          <a:effectLst>
            <a:outerShdw blurRad="292100" dist="139700" dir="5400000" rotWithShape="0">
              <a:srgbClr val="000000">
                <a:alpha val="64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a:solidFill>
                  <a:schemeClr val="bg2"/>
                </a:solidFill>
                <a:latin typeface="Open Sans" panose="020B0606030504020204" pitchFamily="34" charset="0"/>
                <a:ea typeface="Open Sans" panose="020B0606030504020204" pitchFamily="34" charset="0"/>
                <a:cs typeface="Open Sans" panose="020B0606030504020204" pitchFamily="34" charset="0"/>
              </a:rPr>
              <a:t>Ingångsvärden/nuläget</a:t>
            </a:r>
          </a:p>
        </p:txBody>
      </p:sp>
      <p:sp>
        <p:nvSpPr>
          <p:cNvPr id="9" name="Rektangel med rundade hörn 8">
            <a:extLst>
              <a:ext uri="{FF2B5EF4-FFF2-40B4-BE49-F238E27FC236}">
                <a16:creationId xmlns:a16="http://schemas.microsoft.com/office/drawing/2014/main" id="{ED43794F-3964-C8AA-EE0A-DFF12CC25997}"/>
              </a:ext>
            </a:extLst>
          </p:cNvPr>
          <p:cNvSpPr/>
          <p:nvPr/>
        </p:nvSpPr>
        <p:spPr>
          <a:xfrm>
            <a:off x="5285428" y="1671523"/>
            <a:ext cx="2992269" cy="706069"/>
          </a:xfrm>
          <a:prstGeom prst="roundRect">
            <a:avLst/>
          </a:prstGeom>
          <a:solidFill>
            <a:srgbClr val="00B050"/>
          </a:solidFill>
          <a:ln>
            <a:noFill/>
          </a:ln>
          <a:effectLst>
            <a:outerShdw blurRad="292100" dist="139700" dir="5400000" rotWithShape="0">
              <a:srgbClr val="000000">
                <a:alpha val="64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a:solidFill>
                  <a:schemeClr val="bg2"/>
                </a:solidFill>
                <a:latin typeface="Open Sans" panose="020B0606030504020204" pitchFamily="34" charset="0"/>
                <a:ea typeface="Open Sans" panose="020B0606030504020204" pitchFamily="34" charset="0"/>
                <a:cs typeface="Open Sans" panose="020B0606030504020204" pitchFamily="34" charset="0"/>
              </a:rPr>
              <a:t>Vision / Verksamhetsidé &amp; Kärnvärden</a:t>
            </a:r>
          </a:p>
        </p:txBody>
      </p:sp>
      <p:sp>
        <p:nvSpPr>
          <p:cNvPr id="10" name="Ned 9">
            <a:extLst>
              <a:ext uri="{FF2B5EF4-FFF2-40B4-BE49-F238E27FC236}">
                <a16:creationId xmlns:a16="http://schemas.microsoft.com/office/drawing/2014/main" id="{501B0C2D-B08D-D911-F157-675720134B96}"/>
              </a:ext>
            </a:extLst>
          </p:cNvPr>
          <p:cNvSpPr/>
          <p:nvPr/>
        </p:nvSpPr>
        <p:spPr>
          <a:xfrm>
            <a:off x="6725587" y="1356306"/>
            <a:ext cx="272024" cy="282428"/>
          </a:xfrm>
          <a:prstGeom prst="downArrow">
            <a:avLst/>
          </a:prstGeom>
          <a:solidFill>
            <a:schemeClr val="bg2">
              <a:lumMod val="25000"/>
            </a:schemeClr>
          </a:solidFill>
          <a:ln>
            <a:noFill/>
          </a:ln>
          <a:effectLst>
            <a:outerShdw blurRad="292100" dist="139700" dir="5400000" rotWithShape="0">
              <a:srgbClr val="000000">
                <a:alpha val="64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2400" dirty="0">
              <a:ln>
                <a:solidFill>
                  <a:schemeClr val="bg2">
                    <a:lumMod val="50000"/>
                  </a:schemeClr>
                </a:solidFill>
              </a:ln>
            </a:endParaRPr>
          </a:p>
        </p:txBody>
      </p:sp>
      <p:sp>
        <p:nvSpPr>
          <p:cNvPr id="14" name="Ned 13">
            <a:extLst>
              <a:ext uri="{FF2B5EF4-FFF2-40B4-BE49-F238E27FC236}">
                <a16:creationId xmlns:a16="http://schemas.microsoft.com/office/drawing/2014/main" id="{0112658B-4B6E-BAAF-D898-3EB0251A9275}"/>
              </a:ext>
            </a:extLst>
          </p:cNvPr>
          <p:cNvSpPr/>
          <p:nvPr/>
        </p:nvSpPr>
        <p:spPr>
          <a:xfrm>
            <a:off x="6725587" y="2436426"/>
            <a:ext cx="272024" cy="282428"/>
          </a:xfrm>
          <a:prstGeom prst="downArrow">
            <a:avLst/>
          </a:prstGeom>
          <a:solidFill>
            <a:schemeClr val="bg2">
              <a:lumMod val="25000"/>
            </a:schemeClr>
          </a:solidFill>
          <a:ln>
            <a:noFill/>
          </a:ln>
          <a:effectLst>
            <a:outerShdw blurRad="292100" dist="139700" dir="5400000" rotWithShape="0">
              <a:srgbClr val="000000">
                <a:alpha val="64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2400" dirty="0">
              <a:ln>
                <a:solidFill>
                  <a:schemeClr val="bg2">
                    <a:lumMod val="50000"/>
                  </a:schemeClr>
                </a:solidFill>
              </a:ln>
            </a:endParaRPr>
          </a:p>
        </p:txBody>
      </p:sp>
      <p:grpSp>
        <p:nvGrpSpPr>
          <p:cNvPr id="5" name="Grupp 4">
            <a:extLst>
              <a:ext uri="{FF2B5EF4-FFF2-40B4-BE49-F238E27FC236}">
                <a16:creationId xmlns:a16="http://schemas.microsoft.com/office/drawing/2014/main" id="{6D8F61C6-C0B3-3751-BC09-1CF76DCDD9DC}"/>
              </a:ext>
            </a:extLst>
          </p:cNvPr>
          <p:cNvGrpSpPr/>
          <p:nvPr/>
        </p:nvGrpSpPr>
        <p:grpSpPr>
          <a:xfrm>
            <a:off x="8469293" y="465750"/>
            <a:ext cx="2786266" cy="1852106"/>
            <a:chOff x="8469292" y="325993"/>
            <a:chExt cx="2786265" cy="1940716"/>
          </a:xfrm>
        </p:grpSpPr>
        <p:sp>
          <p:nvSpPr>
            <p:cNvPr id="31" name="Rektangel 30">
              <a:extLst>
                <a:ext uri="{FF2B5EF4-FFF2-40B4-BE49-F238E27FC236}">
                  <a16:creationId xmlns:a16="http://schemas.microsoft.com/office/drawing/2014/main" id="{25787056-B67C-CEC2-843F-AB9B5DCC635F}"/>
                </a:ext>
              </a:extLst>
            </p:cNvPr>
            <p:cNvSpPr/>
            <p:nvPr/>
          </p:nvSpPr>
          <p:spPr>
            <a:xfrm>
              <a:off x="8469292" y="1589456"/>
              <a:ext cx="2786265" cy="677253"/>
            </a:xfrm>
            <a:prstGeom prst="rect">
              <a:avLst/>
            </a:prstGeom>
          </p:spPr>
          <p:txBody>
            <a:bodyPr wrap="square">
              <a:spAutoFit/>
            </a:bodyPr>
            <a:lstStyle/>
            <a:p>
              <a:pPr marL="457189" indent="-457189">
                <a:buFont typeface=".AppleSystemUIFont" charset="-120"/>
                <a:buChar char="-"/>
              </a:pPr>
              <a:r>
                <a:rPr lang="sv-SE" sz="1200" dirty="0"/>
                <a:t>Verksamhetsidé</a:t>
              </a:r>
            </a:p>
            <a:p>
              <a:pPr marL="457189" indent="-457189">
                <a:buFont typeface=".AppleSystemUIFont" charset="-120"/>
                <a:buChar char="-"/>
              </a:pPr>
              <a:r>
                <a:rPr lang="sv-SE" sz="1200" dirty="0"/>
                <a:t>Värdegrund</a:t>
              </a:r>
            </a:p>
            <a:p>
              <a:pPr marL="457189" indent="-457189">
                <a:buFont typeface=".AppleSystemUIFont" charset="-120"/>
                <a:buChar char="-"/>
              </a:pPr>
              <a:r>
                <a:rPr lang="sv-SE" sz="1200" dirty="0"/>
                <a:t>Vision</a:t>
              </a:r>
            </a:p>
          </p:txBody>
        </p:sp>
        <p:sp>
          <p:nvSpPr>
            <p:cNvPr id="32" name="Rektangel 31">
              <a:extLst>
                <a:ext uri="{FF2B5EF4-FFF2-40B4-BE49-F238E27FC236}">
                  <a16:creationId xmlns:a16="http://schemas.microsoft.com/office/drawing/2014/main" id="{05C4BBF7-C8F9-53C7-0534-879AA31E06BE}"/>
                </a:ext>
              </a:extLst>
            </p:cNvPr>
            <p:cNvSpPr/>
            <p:nvPr/>
          </p:nvSpPr>
          <p:spPr>
            <a:xfrm>
              <a:off x="8469292" y="325993"/>
              <a:ext cx="2786265" cy="870754"/>
            </a:xfrm>
            <a:prstGeom prst="rect">
              <a:avLst/>
            </a:prstGeom>
          </p:spPr>
          <p:txBody>
            <a:bodyPr wrap="square">
              <a:spAutoFit/>
            </a:bodyPr>
            <a:lstStyle/>
            <a:p>
              <a:pPr algn="ctr"/>
              <a:endParaRPr lang="sv-SE" sz="1200" dirty="0"/>
            </a:p>
            <a:p>
              <a:pPr marL="457189" indent="-457189">
                <a:buFont typeface=".AppleSystemUIFont" charset="-120"/>
                <a:buChar char="-"/>
              </a:pPr>
              <a:r>
                <a:rPr lang="sv-SE" sz="1200" dirty="0"/>
                <a:t>Omvärld</a:t>
              </a:r>
            </a:p>
            <a:p>
              <a:pPr marL="457189" indent="-457189">
                <a:buFont typeface=".AppleSystemUIFont" charset="-120"/>
                <a:buChar char="-"/>
              </a:pPr>
              <a:r>
                <a:rPr lang="sv-SE" sz="1200" dirty="0"/>
                <a:t>Status, Påverkansfaktorer</a:t>
              </a:r>
            </a:p>
            <a:p>
              <a:pPr marL="457189" indent="-457189">
                <a:buFont typeface=".AppleSystemUIFont" charset="-120"/>
                <a:buChar char="-"/>
              </a:pPr>
              <a:r>
                <a:rPr lang="sv-SE" sz="1200" dirty="0"/>
                <a:t>SWOT</a:t>
              </a:r>
            </a:p>
          </p:txBody>
        </p:sp>
      </p:grpSp>
      <p:cxnSp>
        <p:nvCxnSpPr>
          <p:cNvPr id="4" name="Straight Connector 3">
            <a:extLst>
              <a:ext uri="{FF2B5EF4-FFF2-40B4-BE49-F238E27FC236}">
                <a16:creationId xmlns:a16="http://schemas.microsoft.com/office/drawing/2014/main" id="{4203B05B-FB47-2990-EE78-41BD311E166B}"/>
              </a:ext>
            </a:extLst>
          </p:cNvPr>
          <p:cNvCxnSpPr/>
          <p:nvPr/>
        </p:nvCxnSpPr>
        <p:spPr>
          <a:xfrm>
            <a:off x="1634743" y="2694508"/>
            <a:ext cx="9620816" cy="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8" name="TextBox 6">
            <a:extLst>
              <a:ext uri="{FF2B5EF4-FFF2-40B4-BE49-F238E27FC236}">
                <a16:creationId xmlns:a16="http://schemas.microsoft.com/office/drawing/2014/main" id="{9F916899-5DA3-D2E9-BB86-6155283CC23C}"/>
              </a:ext>
            </a:extLst>
          </p:cNvPr>
          <p:cNvSpPr txBox="1"/>
          <p:nvPr/>
        </p:nvSpPr>
        <p:spPr>
          <a:xfrm>
            <a:off x="615083" y="1790095"/>
            <a:ext cx="4562569" cy="646331"/>
          </a:xfrm>
          <a:prstGeom prst="rect">
            <a:avLst/>
          </a:prstGeom>
          <a:noFill/>
        </p:spPr>
        <p:txBody>
          <a:bodyPr wrap="square" rtlCol="0">
            <a:spAutoFit/>
          </a:bodyPr>
          <a:lstStyle/>
          <a:p>
            <a:r>
              <a:rPr lang="sv-SE" dirty="0"/>
              <a:t>Beslutsnivå om JA/NEJ för genomförande av föreslagen strategi vid årsmötet 19 april </a:t>
            </a:r>
            <a:endParaRPr lang="en-US" dirty="0"/>
          </a:p>
        </p:txBody>
      </p:sp>
    </p:spTree>
    <p:extLst>
      <p:ext uri="{BB962C8B-B14F-4D97-AF65-F5344CB8AC3E}">
        <p14:creationId xmlns:p14="http://schemas.microsoft.com/office/powerpoint/2010/main" val="164588325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565ABF-58CD-BB19-F7FF-F4A124D42F7B}"/>
            </a:ext>
          </a:extLst>
        </p:cNvPr>
        <p:cNvGrpSpPr/>
        <p:nvPr/>
      </p:nvGrpSpPr>
      <p:grpSpPr>
        <a:xfrm>
          <a:off x="0" y="0"/>
          <a:ext cx="0" cy="0"/>
          <a:chOff x="0" y="0"/>
          <a:chExt cx="0" cy="0"/>
        </a:xfrm>
      </p:grpSpPr>
      <p:sp>
        <p:nvSpPr>
          <p:cNvPr id="23" name="Rektangel med rundade hörn 22">
            <a:extLst>
              <a:ext uri="{FF2B5EF4-FFF2-40B4-BE49-F238E27FC236}">
                <a16:creationId xmlns:a16="http://schemas.microsoft.com/office/drawing/2014/main" id="{61EFD743-4C48-0528-FB3D-F5CBFF3C01F9}"/>
              </a:ext>
            </a:extLst>
          </p:cNvPr>
          <p:cNvSpPr/>
          <p:nvPr/>
        </p:nvSpPr>
        <p:spPr>
          <a:xfrm>
            <a:off x="3090456" y="3814355"/>
            <a:ext cx="2992269" cy="706069"/>
          </a:xfrm>
          <a:prstGeom prst="roundRect">
            <a:avLst/>
          </a:prstGeom>
          <a:solidFill>
            <a:schemeClr val="tx2"/>
          </a:solidFill>
          <a:ln>
            <a:noFill/>
          </a:ln>
          <a:effectLst>
            <a:outerShdw blurRad="292100" dist="139700" dir="5400000" rotWithShape="0">
              <a:srgbClr val="000000">
                <a:alpha val="64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2200" dirty="0">
                <a:solidFill>
                  <a:schemeClr val="bg2"/>
                </a:solidFill>
                <a:latin typeface="Open Sans" panose="020B0606030504020204" pitchFamily="34" charset="0"/>
                <a:ea typeface="Open Sans" panose="020B0606030504020204" pitchFamily="34" charset="0"/>
                <a:cs typeface="Open Sans" panose="020B0606030504020204" pitchFamily="34" charset="0"/>
              </a:rPr>
              <a:t>Utvärdering</a:t>
            </a:r>
          </a:p>
        </p:txBody>
      </p:sp>
      <p:sp>
        <p:nvSpPr>
          <p:cNvPr id="26" name="Höger 25">
            <a:extLst>
              <a:ext uri="{FF2B5EF4-FFF2-40B4-BE49-F238E27FC236}">
                <a16:creationId xmlns:a16="http://schemas.microsoft.com/office/drawing/2014/main" id="{1D1D931D-B0C6-A739-65F3-E355FE460738}"/>
              </a:ext>
            </a:extLst>
          </p:cNvPr>
          <p:cNvSpPr/>
          <p:nvPr/>
        </p:nvSpPr>
        <p:spPr>
          <a:xfrm rot="2196215">
            <a:off x="10770771" y="4419665"/>
            <a:ext cx="325044" cy="157603"/>
          </a:xfrm>
          <a:prstGeom prst="rightArrow">
            <a:avLst/>
          </a:prstGeom>
          <a:solidFill>
            <a:schemeClr val="bg2">
              <a:lumMod val="25000"/>
            </a:schemeClr>
          </a:solidFill>
          <a:ln>
            <a:noFill/>
          </a:ln>
          <a:effectLst>
            <a:outerShdw blurRad="292100" dist="139700" dir="5400000" rotWithShape="0">
              <a:srgbClr val="000000">
                <a:alpha val="64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2400" dirty="0"/>
          </a:p>
        </p:txBody>
      </p:sp>
      <p:sp>
        <p:nvSpPr>
          <p:cNvPr id="2" name="Rubrik 1">
            <a:extLst>
              <a:ext uri="{FF2B5EF4-FFF2-40B4-BE49-F238E27FC236}">
                <a16:creationId xmlns:a16="http://schemas.microsoft.com/office/drawing/2014/main" id="{CAE7CBAB-A1B2-B01E-41C7-865E5C124EEF}"/>
              </a:ext>
            </a:extLst>
          </p:cNvPr>
          <p:cNvSpPr>
            <a:spLocks noGrp="1"/>
          </p:cNvSpPr>
          <p:nvPr>
            <p:ph type="title"/>
          </p:nvPr>
        </p:nvSpPr>
        <p:spPr>
          <a:xfrm>
            <a:off x="208155" y="300305"/>
            <a:ext cx="4779543" cy="963289"/>
          </a:xfrm>
        </p:spPr>
        <p:txBody>
          <a:bodyPr>
            <a:noAutofit/>
          </a:bodyPr>
          <a:lstStyle/>
          <a:p>
            <a:r>
              <a:rPr lang="sv-SE" sz="2800" b="1" dirty="0">
                <a:solidFill>
                  <a:schemeClr val="tx1"/>
                </a:solidFill>
                <a:latin typeface="Calibri" panose="020F0502020204030204" pitchFamily="34" charset="0"/>
                <a:ea typeface="Calibri" panose="020F0502020204030204" pitchFamily="34" charset="0"/>
                <a:cs typeface="Calibri" panose="020F0502020204030204" pitchFamily="34" charset="0"/>
              </a:rPr>
              <a:t>Upplägg strategiarbete 2036 inom Skyttesportförbundet</a:t>
            </a:r>
          </a:p>
        </p:txBody>
      </p:sp>
      <p:sp>
        <p:nvSpPr>
          <p:cNvPr id="6" name="Rektangel med rundade hörn 5">
            <a:extLst>
              <a:ext uri="{FF2B5EF4-FFF2-40B4-BE49-F238E27FC236}">
                <a16:creationId xmlns:a16="http://schemas.microsoft.com/office/drawing/2014/main" id="{D940236E-5D8D-632B-D623-6BDEB4307F34}"/>
              </a:ext>
            </a:extLst>
          </p:cNvPr>
          <p:cNvSpPr/>
          <p:nvPr/>
        </p:nvSpPr>
        <p:spPr>
          <a:xfrm>
            <a:off x="5285428" y="591403"/>
            <a:ext cx="2992269" cy="706069"/>
          </a:xfrm>
          <a:prstGeom prst="roundRect">
            <a:avLst/>
          </a:prstGeom>
          <a:solidFill>
            <a:srgbClr val="00B050"/>
          </a:solidFill>
          <a:ln>
            <a:noFill/>
          </a:ln>
          <a:effectLst>
            <a:outerShdw blurRad="292100" dist="139700" dir="5400000" rotWithShape="0">
              <a:srgbClr val="000000">
                <a:alpha val="64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a:solidFill>
                  <a:schemeClr val="bg2"/>
                </a:solidFill>
                <a:latin typeface="Open Sans" panose="020B0606030504020204" pitchFamily="34" charset="0"/>
                <a:ea typeface="Open Sans" panose="020B0606030504020204" pitchFamily="34" charset="0"/>
                <a:cs typeface="Open Sans" panose="020B0606030504020204" pitchFamily="34" charset="0"/>
              </a:rPr>
              <a:t>Ingångsvärden/nuläget</a:t>
            </a:r>
          </a:p>
        </p:txBody>
      </p:sp>
      <p:sp>
        <p:nvSpPr>
          <p:cNvPr id="9" name="Rektangel med rundade hörn 8">
            <a:extLst>
              <a:ext uri="{FF2B5EF4-FFF2-40B4-BE49-F238E27FC236}">
                <a16:creationId xmlns:a16="http://schemas.microsoft.com/office/drawing/2014/main" id="{0048BDED-7334-12A1-A4DC-CAFB310DCE86}"/>
              </a:ext>
            </a:extLst>
          </p:cNvPr>
          <p:cNvSpPr/>
          <p:nvPr/>
        </p:nvSpPr>
        <p:spPr>
          <a:xfrm>
            <a:off x="5285428" y="1671523"/>
            <a:ext cx="2992269" cy="706069"/>
          </a:xfrm>
          <a:prstGeom prst="roundRect">
            <a:avLst/>
          </a:prstGeom>
          <a:solidFill>
            <a:srgbClr val="00B050"/>
          </a:solidFill>
          <a:ln>
            <a:noFill/>
          </a:ln>
          <a:effectLst>
            <a:outerShdw blurRad="292100" dist="139700" dir="5400000" rotWithShape="0">
              <a:srgbClr val="000000">
                <a:alpha val="64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a:solidFill>
                  <a:schemeClr val="bg2"/>
                </a:solidFill>
                <a:latin typeface="Open Sans" panose="020B0606030504020204" pitchFamily="34" charset="0"/>
                <a:ea typeface="Open Sans" panose="020B0606030504020204" pitchFamily="34" charset="0"/>
                <a:cs typeface="Open Sans" panose="020B0606030504020204" pitchFamily="34" charset="0"/>
              </a:rPr>
              <a:t>Vision / Verksamhetsidé &amp; Kärnvärden</a:t>
            </a:r>
          </a:p>
        </p:txBody>
      </p:sp>
      <p:sp>
        <p:nvSpPr>
          <p:cNvPr id="10" name="Ned 9">
            <a:extLst>
              <a:ext uri="{FF2B5EF4-FFF2-40B4-BE49-F238E27FC236}">
                <a16:creationId xmlns:a16="http://schemas.microsoft.com/office/drawing/2014/main" id="{38786E24-0148-38C2-4809-08CFA8A010EF}"/>
              </a:ext>
            </a:extLst>
          </p:cNvPr>
          <p:cNvSpPr/>
          <p:nvPr/>
        </p:nvSpPr>
        <p:spPr>
          <a:xfrm>
            <a:off x="6725587" y="1356306"/>
            <a:ext cx="272024" cy="282428"/>
          </a:xfrm>
          <a:prstGeom prst="downArrow">
            <a:avLst/>
          </a:prstGeom>
          <a:solidFill>
            <a:schemeClr val="bg2">
              <a:lumMod val="25000"/>
            </a:schemeClr>
          </a:solidFill>
          <a:ln>
            <a:noFill/>
          </a:ln>
          <a:effectLst>
            <a:outerShdw blurRad="292100" dist="139700" dir="5400000" rotWithShape="0">
              <a:srgbClr val="000000">
                <a:alpha val="64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2400" dirty="0">
              <a:ln>
                <a:solidFill>
                  <a:schemeClr val="bg2">
                    <a:lumMod val="50000"/>
                  </a:schemeClr>
                </a:solidFill>
              </a:ln>
            </a:endParaRPr>
          </a:p>
        </p:txBody>
      </p:sp>
      <p:sp>
        <p:nvSpPr>
          <p:cNvPr id="13" name="Rektangel med rundade hörn 12">
            <a:extLst>
              <a:ext uri="{FF2B5EF4-FFF2-40B4-BE49-F238E27FC236}">
                <a16:creationId xmlns:a16="http://schemas.microsoft.com/office/drawing/2014/main" id="{5C1389DD-5601-D813-0362-8317158A5955}"/>
              </a:ext>
            </a:extLst>
          </p:cNvPr>
          <p:cNvSpPr/>
          <p:nvPr/>
        </p:nvSpPr>
        <p:spPr>
          <a:xfrm>
            <a:off x="5285428" y="2751643"/>
            <a:ext cx="2992269" cy="706069"/>
          </a:xfrm>
          <a:prstGeom prst="roundRect">
            <a:avLst/>
          </a:prstGeom>
          <a:solidFill>
            <a:schemeClr val="tx2"/>
          </a:solidFill>
          <a:ln>
            <a:noFill/>
          </a:ln>
          <a:effectLst>
            <a:outerShdw blurRad="292100" dist="139700" dir="5400000" rotWithShape="0">
              <a:srgbClr val="000000">
                <a:alpha val="64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2200" dirty="0">
                <a:solidFill>
                  <a:schemeClr val="bg2"/>
                </a:solidFill>
                <a:latin typeface="Open Sans" panose="020B0606030504020204" pitchFamily="34" charset="0"/>
                <a:ea typeface="Open Sans" panose="020B0606030504020204" pitchFamily="34" charset="0"/>
                <a:cs typeface="Open Sans" panose="020B0606030504020204" pitchFamily="34" charset="0"/>
              </a:rPr>
              <a:t>Fokusområden</a:t>
            </a:r>
          </a:p>
        </p:txBody>
      </p:sp>
      <p:sp>
        <p:nvSpPr>
          <p:cNvPr id="14" name="Ned 13">
            <a:extLst>
              <a:ext uri="{FF2B5EF4-FFF2-40B4-BE49-F238E27FC236}">
                <a16:creationId xmlns:a16="http://schemas.microsoft.com/office/drawing/2014/main" id="{3C35E23C-D2F0-D3F0-2E03-B24FCBA29A14}"/>
              </a:ext>
            </a:extLst>
          </p:cNvPr>
          <p:cNvSpPr/>
          <p:nvPr/>
        </p:nvSpPr>
        <p:spPr>
          <a:xfrm>
            <a:off x="6725587" y="2436426"/>
            <a:ext cx="272024" cy="282428"/>
          </a:xfrm>
          <a:prstGeom prst="downArrow">
            <a:avLst/>
          </a:prstGeom>
          <a:solidFill>
            <a:schemeClr val="bg2">
              <a:lumMod val="25000"/>
            </a:schemeClr>
          </a:solidFill>
          <a:ln>
            <a:noFill/>
          </a:ln>
          <a:effectLst>
            <a:outerShdw blurRad="292100" dist="139700" dir="5400000" rotWithShape="0">
              <a:srgbClr val="000000">
                <a:alpha val="64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2400" dirty="0">
              <a:ln>
                <a:solidFill>
                  <a:schemeClr val="bg2">
                    <a:lumMod val="50000"/>
                  </a:schemeClr>
                </a:solidFill>
              </a:ln>
            </a:endParaRPr>
          </a:p>
        </p:txBody>
      </p:sp>
      <p:sp>
        <p:nvSpPr>
          <p:cNvPr id="15" name="Rektangel med rundade hörn 14">
            <a:extLst>
              <a:ext uri="{FF2B5EF4-FFF2-40B4-BE49-F238E27FC236}">
                <a16:creationId xmlns:a16="http://schemas.microsoft.com/office/drawing/2014/main" id="{2B95568C-4C98-25BA-7AEC-11FAB6B41655}"/>
              </a:ext>
            </a:extLst>
          </p:cNvPr>
          <p:cNvSpPr/>
          <p:nvPr/>
        </p:nvSpPr>
        <p:spPr>
          <a:xfrm>
            <a:off x="7660024" y="3814355"/>
            <a:ext cx="2992269" cy="706069"/>
          </a:xfrm>
          <a:prstGeom prst="roundRect">
            <a:avLst/>
          </a:prstGeom>
          <a:solidFill>
            <a:schemeClr val="tx2"/>
          </a:solidFill>
          <a:ln>
            <a:noFill/>
          </a:ln>
          <a:effectLst>
            <a:outerShdw blurRad="292100" dist="139700" dir="5400000" rotWithShape="0">
              <a:srgbClr val="000000">
                <a:alpha val="64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2200" dirty="0">
                <a:solidFill>
                  <a:schemeClr val="bg2"/>
                </a:solidFill>
                <a:latin typeface="Open Sans" panose="020B0606030504020204" pitchFamily="34" charset="0"/>
                <a:ea typeface="Open Sans" panose="020B0606030504020204" pitchFamily="34" charset="0"/>
                <a:cs typeface="Open Sans" panose="020B0606030504020204" pitchFamily="34" charset="0"/>
              </a:rPr>
              <a:t>Mål</a:t>
            </a:r>
          </a:p>
        </p:txBody>
      </p:sp>
      <p:sp>
        <p:nvSpPr>
          <p:cNvPr id="17" name="Rektangel med rundade hörn 16">
            <a:extLst>
              <a:ext uri="{FF2B5EF4-FFF2-40B4-BE49-F238E27FC236}">
                <a16:creationId xmlns:a16="http://schemas.microsoft.com/office/drawing/2014/main" id="{236E165C-8834-4A3D-6894-F67C86677870}"/>
              </a:ext>
            </a:extLst>
          </p:cNvPr>
          <p:cNvSpPr/>
          <p:nvPr/>
        </p:nvSpPr>
        <p:spPr>
          <a:xfrm>
            <a:off x="8987640" y="4708255"/>
            <a:ext cx="2992269" cy="706069"/>
          </a:xfrm>
          <a:prstGeom prst="roundRect">
            <a:avLst/>
          </a:prstGeom>
          <a:solidFill>
            <a:schemeClr val="tx2"/>
          </a:solidFill>
          <a:ln>
            <a:noFill/>
          </a:ln>
          <a:effectLst>
            <a:outerShdw blurRad="292100" dist="139700" dir="5400000" rotWithShape="0">
              <a:srgbClr val="000000">
                <a:alpha val="64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2200" dirty="0">
                <a:solidFill>
                  <a:schemeClr val="bg2"/>
                </a:solidFill>
                <a:latin typeface="Open Sans" panose="020B0606030504020204" pitchFamily="34" charset="0"/>
                <a:ea typeface="Open Sans" panose="020B0606030504020204" pitchFamily="34" charset="0"/>
                <a:cs typeface="Open Sans" panose="020B0606030504020204" pitchFamily="34" charset="0"/>
              </a:rPr>
              <a:t>Aktiviteter</a:t>
            </a:r>
          </a:p>
        </p:txBody>
      </p:sp>
      <p:sp>
        <p:nvSpPr>
          <p:cNvPr id="19" name="Rektangel med rundade hörn 18">
            <a:extLst>
              <a:ext uri="{FF2B5EF4-FFF2-40B4-BE49-F238E27FC236}">
                <a16:creationId xmlns:a16="http://schemas.microsoft.com/office/drawing/2014/main" id="{3F53FC40-637D-9C67-3C07-B1A45B58E7F3}"/>
              </a:ext>
            </a:extLst>
          </p:cNvPr>
          <p:cNvSpPr/>
          <p:nvPr/>
        </p:nvSpPr>
        <p:spPr>
          <a:xfrm>
            <a:off x="5285428" y="5156039"/>
            <a:ext cx="2992269" cy="706069"/>
          </a:xfrm>
          <a:prstGeom prst="roundRect">
            <a:avLst/>
          </a:prstGeom>
          <a:solidFill>
            <a:schemeClr val="tx2"/>
          </a:solidFill>
          <a:ln>
            <a:noFill/>
          </a:ln>
          <a:effectLst>
            <a:outerShdw blurRad="292100" dist="139700" dir="5400000" rotWithShape="0">
              <a:srgbClr val="000000">
                <a:alpha val="64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2200" dirty="0">
                <a:solidFill>
                  <a:schemeClr val="bg2"/>
                </a:solidFill>
                <a:latin typeface="Open Sans" panose="020B0606030504020204" pitchFamily="34" charset="0"/>
                <a:ea typeface="Open Sans" panose="020B0606030504020204" pitchFamily="34" charset="0"/>
                <a:cs typeface="Open Sans" panose="020B0606030504020204" pitchFamily="34" charset="0"/>
              </a:rPr>
              <a:t>Roller &amp; </a:t>
            </a:r>
          </a:p>
          <a:p>
            <a:pPr algn="ctr"/>
            <a:r>
              <a:rPr lang="sv-SE" sz="2200" dirty="0">
                <a:solidFill>
                  <a:schemeClr val="bg2"/>
                </a:solidFill>
                <a:latin typeface="Open Sans" panose="020B0606030504020204" pitchFamily="34" charset="0"/>
                <a:ea typeface="Open Sans" panose="020B0606030504020204" pitchFamily="34" charset="0"/>
                <a:cs typeface="Open Sans" panose="020B0606030504020204" pitchFamily="34" charset="0"/>
              </a:rPr>
              <a:t>Organisation</a:t>
            </a:r>
          </a:p>
        </p:txBody>
      </p:sp>
      <p:sp>
        <p:nvSpPr>
          <p:cNvPr id="21" name="Rektangel med rundade hörn 20">
            <a:extLst>
              <a:ext uri="{FF2B5EF4-FFF2-40B4-BE49-F238E27FC236}">
                <a16:creationId xmlns:a16="http://schemas.microsoft.com/office/drawing/2014/main" id="{CBA8EA27-B264-908B-CE23-A0DA236F0409}"/>
              </a:ext>
            </a:extLst>
          </p:cNvPr>
          <p:cNvSpPr/>
          <p:nvPr/>
        </p:nvSpPr>
        <p:spPr>
          <a:xfrm>
            <a:off x="1634743" y="4708255"/>
            <a:ext cx="2992269" cy="706069"/>
          </a:xfrm>
          <a:prstGeom prst="roundRect">
            <a:avLst/>
          </a:prstGeom>
          <a:solidFill>
            <a:schemeClr val="tx2"/>
          </a:solidFill>
          <a:ln>
            <a:noFill/>
          </a:ln>
          <a:effectLst>
            <a:outerShdw blurRad="292100" dist="139700" dir="5400000" rotWithShape="0">
              <a:srgbClr val="000000">
                <a:alpha val="64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2200" dirty="0">
                <a:solidFill>
                  <a:schemeClr val="bg2"/>
                </a:solidFill>
                <a:latin typeface="Open Sans" panose="020B0606030504020204" pitchFamily="34" charset="0"/>
                <a:ea typeface="Open Sans" panose="020B0606030504020204" pitchFamily="34" charset="0"/>
                <a:cs typeface="Open Sans" panose="020B0606030504020204" pitchFamily="34" charset="0"/>
              </a:rPr>
              <a:t>Ekonomi</a:t>
            </a:r>
          </a:p>
        </p:txBody>
      </p:sp>
      <p:sp>
        <p:nvSpPr>
          <p:cNvPr id="25" name="Höger 24">
            <a:extLst>
              <a:ext uri="{FF2B5EF4-FFF2-40B4-BE49-F238E27FC236}">
                <a16:creationId xmlns:a16="http://schemas.microsoft.com/office/drawing/2014/main" id="{80BF6443-A334-5AA8-EF52-B422C753B90F}"/>
              </a:ext>
            </a:extLst>
          </p:cNvPr>
          <p:cNvSpPr/>
          <p:nvPr/>
        </p:nvSpPr>
        <p:spPr>
          <a:xfrm rot="2196215">
            <a:off x="8486555" y="3596105"/>
            <a:ext cx="325044" cy="157603"/>
          </a:xfrm>
          <a:prstGeom prst="rightArrow">
            <a:avLst/>
          </a:prstGeom>
          <a:solidFill>
            <a:schemeClr val="bg2">
              <a:lumMod val="25000"/>
            </a:schemeClr>
          </a:solidFill>
          <a:ln>
            <a:noFill/>
          </a:ln>
          <a:effectLst>
            <a:outerShdw blurRad="292100" dist="139700" dir="5400000" rotWithShape="0">
              <a:srgbClr val="000000">
                <a:alpha val="64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2400" dirty="0"/>
          </a:p>
        </p:txBody>
      </p:sp>
      <p:sp>
        <p:nvSpPr>
          <p:cNvPr id="27" name="Höger 26">
            <a:extLst>
              <a:ext uri="{FF2B5EF4-FFF2-40B4-BE49-F238E27FC236}">
                <a16:creationId xmlns:a16="http://schemas.microsoft.com/office/drawing/2014/main" id="{ED126AF4-764E-098D-630D-55E0780B03DB}"/>
              </a:ext>
            </a:extLst>
          </p:cNvPr>
          <p:cNvSpPr/>
          <p:nvPr/>
        </p:nvSpPr>
        <p:spPr>
          <a:xfrm rot="8928257">
            <a:off x="8411969" y="5363861"/>
            <a:ext cx="451152" cy="176201"/>
          </a:xfrm>
          <a:prstGeom prst="rightArrow">
            <a:avLst/>
          </a:prstGeom>
          <a:solidFill>
            <a:schemeClr val="bg2">
              <a:lumMod val="25000"/>
            </a:schemeClr>
          </a:solidFill>
          <a:ln>
            <a:noFill/>
          </a:ln>
          <a:effectLst>
            <a:outerShdw blurRad="292100" dist="139700" dir="5400000" rotWithShape="0">
              <a:srgbClr val="000000">
                <a:alpha val="64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2400" dirty="0"/>
          </a:p>
        </p:txBody>
      </p:sp>
      <p:sp>
        <p:nvSpPr>
          <p:cNvPr id="28" name="Höger 27">
            <a:extLst>
              <a:ext uri="{FF2B5EF4-FFF2-40B4-BE49-F238E27FC236}">
                <a16:creationId xmlns:a16="http://schemas.microsoft.com/office/drawing/2014/main" id="{2C28256A-00C9-D5CD-E154-010445BF97F8}"/>
              </a:ext>
            </a:extLst>
          </p:cNvPr>
          <p:cNvSpPr/>
          <p:nvPr/>
        </p:nvSpPr>
        <p:spPr>
          <a:xfrm rot="12575364">
            <a:off x="4747148" y="5359055"/>
            <a:ext cx="481101" cy="193255"/>
          </a:xfrm>
          <a:prstGeom prst="rightArrow">
            <a:avLst/>
          </a:prstGeom>
          <a:solidFill>
            <a:schemeClr val="bg2">
              <a:lumMod val="25000"/>
            </a:schemeClr>
          </a:solidFill>
          <a:ln>
            <a:noFill/>
          </a:ln>
          <a:effectLst>
            <a:outerShdw blurRad="292100" dist="139700" dir="5400000" rotWithShape="0">
              <a:srgbClr val="000000">
                <a:alpha val="64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2400" dirty="0"/>
          </a:p>
        </p:txBody>
      </p:sp>
      <p:sp>
        <p:nvSpPr>
          <p:cNvPr id="29" name="Höger 28">
            <a:extLst>
              <a:ext uri="{FF2B5EF4-FFF2-40B4-BE49-F238E27FC236}">
                <a16:creationId xmlns:a16="http://schemas.microsoft.com/office/drawing/2014/main" id="{548C9313-7E7D-C4B2-0294-22EB572C224D}"/>
              </a:ext>
            </a:extLst>
          </p:cNvPr>
          <p:cNvSpPr/>
          <p:nvPr/>
        </p:nvSpPr>
        <p:spPr>
          <a:xfrm rot="19659666">
            <a:off x="2724073" y="4459279"/>
            <a:ext cx="349559" cy="161940"/>
          </a:xfrm>
          <a:prstGeom prst="rightArrow">
            <a:avLst/>
          </a:prstGeom>
          <a:solidFill>
            <a:schemeClr val="bg2">
              <a:lumMod val="25000"/>
            </a:schemeClr>
          </a:solidFill>
          <a:ln>
            <a:noFill/>
          </a:ln>
          <a:effectLst>
            <a:outerShdw blurRad="292100" dist="139700" dir="5400000" rotWithShape="0">
              <a:srgbClr val="000000">
                <a:alpha val="64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2400" dirty="0"/>
          </a:p>
        </p:txBody>
      </p:sp>
      <p:sp>
        <p:nvSpPr>
          <p:cNvPr id="30" name="Höger 29">
            <a:extLst>
              <a:ext uri="{FF2B5EF4-FFF2-40B4-BE49-F238E27FC236}">
                <a16:creationId xmlns:a16="http://schemas.microsoft.com/office/drawing/2014/main" id="{4D9BA7E7-E33A-D508-2F48-22D33448BACE}"/>
              </a:ext>
            </a:extLst>
          </p:cNvPr>
          <p:cNvSpPr/>
          <p:nvPr/>
        </p:nvSpPr>
        <p:spPr>
          <a:xfrm rot="19659666">
            <a:off x="4918250" y="3551312"/>
            <a:ext cx="349559" cy="161940"/>
          </a:xfrm>
          <a:prstGeom prst="rightArrow">
            <a:avLst/>
          </a:prstGeom>
          <a:solidFill>
            <a:schemeClr val="bg2">
              <a:lumMod val="25000"/>
            </a:schemeClr>
          </a:solidFill>
          <a:ln>
            <a:noFill/>
          </a:ln>
          <a:effectLst>
            <a:outerShdw blurRad="292100" dist="139700" dir="5400000" rotWithShape="0">
              <a:srgbClr val="000000">
                <a:alpha val="64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2400" dirty="0"/>
          </a:p>
        </p:txBody>
      </p:sp>
      <p:sp>
        <p:nvSpPr>
          <p:cNvPr id="20" name="textruta 19">
            <a:extLst>
              <a:ext uri="{FF2B5EF4-FFF2-40B4-BE49-F238E27FC236}">
                <a16:creationId xmlns:a16="http://schemas.microsoft.com/office/drawing/2014/main" id="{3F017DCB-7770-30F2-A8CE-4D716D7A96B2}"/>
              </a:ext>
            </a:extLst>
          </p:cNvPr>
          <p:cNvSpPr txBox="1"/>
          <p:nvPr/>
        </p:nvSpPr>
        <p:spPr>
          <a:xfrm>
            <a:off x="8946852" y="5466338"/>
            <a:ext cx="1699504" cy="230832"/>
          </a:xfrm>
          <a:prstGeom prst="rect">
            <a:avLst/>
          </a:prstGeom>
          <a:noFill/>
        </p:spPr>
        <p:txBody>
          <a:bodyPr wrap="none" rtlCol="0">
            <a:spAutoFit/>
          </a:bodyPr>
          <a:lstStyle/>
          <a:p>
            <a:r>
              <a:rPr lang="sv-SE" sz="900" dirty="0"/>
              <a:t>© Reach Potential Sweden AB</a:t>
            </a:r>
          </a:p>
        </p:txBody>
      </p:sp>
      <p:grpSp>
        <p:nvGrpSpPr>
          <p:cNvPr id="5" name="Grupp 4">
            <a:extLst>
              <a:ext uri="{FF2B5EF4-FFF2-40B4-BE49-F238E27FC236}">
                <a16:creationId xmlns:a16="http://schemas.microsoft.com/office/drawing/2014/main" id="{32330FAC-EDDB-45EA-07C1-96C598B792FE}"/>
              </a:ext>
            </a:extLst>
          </p:cNvPr>
          <p:cNvGrpSpPr/>
          <p:nvPr/>
        </p:nvGrpSpPr>
        <p:grpSpPr>
          <a:xfrm>
            <a:off x="8469293" y="465750"/>
            <a:ext cx="2980304" cy="2749490"/>
            <a:chOff x="8469292" y="325993"/>
            <a:chExt cx="2980303" cy="2881033"/>
          </a:xfrm>
        </p:grpSpPr>
        <p:sp>
          <p:nvSpPr>
            <p:cNvPr id="31" name="Rektangel 30">
              <a:extLst>
                <a:ext uri="{FF2B5EF4-FFF2-40B4-BE49-F238E27FC236}">
                  <a16:creationId xmlns:a16="http://schemas.microsoft.com/office/drawing/2014/main" id="{8E04F81C-8FF3-81D4-ACB8-1549F3D5425E}"/>
                </a:ext>
              </a:extLst>
            </p:cNvPr>
            <p:cNvSpPr/>
            <p:nvPr/>
          </p:nvSpPr>
          <p:spPr>
            <a:xfrm>
              <a:off x="8469292" y="1589456"/>
              <a:ext cx="2786265" cy="677253"/>
            </a:xfrm>
            <a:prstGeom prst="rect">
              <a:avLst/>
            </a:prstGeom>
          </p:spPr>
          <p:txBody>
            <a:bodyPr wrap="square">
              <a:spAutoFit/>
            </a:bodyPr>
            <a:lstStyle/>
            <a:p>
              <a:pPr marL="457189" indent="-457189">
                <a:buFont typeface=".AppleSystemUIFont" charset="-120"/>
                <a:buChar char="-"/>
              </a:pPr>
              <a:r>
                <a:rPr lang="sv-SE" sz="1200" dirty="0"/>
                <a:t>Verksamhetsidé</a:t>
              </a:r>
            </a:p>
            <a:p>
              <a:pPr marL="457189" indent="-457189">
                <a:buFont typeface=".AppleSystemUIFont" charset="-120"/>
                <a:buChar char="-"/>
              </a:pPr>
              <a:r>
                <a:rPr lang="sv-SE" sz="1200" dirty="0"/>
                <a:t>Värdegrund</a:t>
              </a:r>
            </a:p>
            <a:p>
              <a:pPr marL="457189" indent="-457189">
                <a:buFont typeface=".AppleSystemUIFont" charset="-120"/>
                <a:buChar char="-"/>
              </a:pPr>
              <a:r>
                <a:rPr lang="sv-SE" sz="1200" dirty="0"/>
                <a:t>Vision</a:t>
              </a:r>
            </a:p>
          </p:txBody>
        </p:sp>
        <p:sp>
          <p:nvSpPr>
            <p:cNvPr id="32" name="Rektangel 31">
              <a:extLst>
                <a:ext uri="{FF2B5EF4-FFF2-40B4-BE49-F238E27FC236}">
                  <a16:creationId xmlns:a16="http://schemas.microsoft.com/office/drawing/2014/main" id="{1C735287-D534-9A7D-7E9D-3F391F1806BD}"/>
                </a:ext>
              </a:extLst>
            </p:cNvPr>
            <p:cNvSpPr/>
            <p:nvPr/>
          </p:nvSpPr>
          <p:spPr>
            <a:xfrm>
              <a:off x="8469292" y="325993"/>
              <a:ext cx="2786265" cy="870754"/>
            </a:xfrm>
            <a:prstGeom prst="rect">
              <a:avLst/>
            </a:prstGeom>
          </p:spPr>
          <p:txBody>
            <a:bodyPr wrap="square">
              <a:spAutoFit/>
            </a:bodyPr>
            <a:lstStyle/>
            <a:p>
              <a:pPr algn="ctr"/>
              <a:endParaRPr lang="sv-SE" sz="1200" dirty="0"/>
            </a:p>
            <a:p>
              <a:pPr marL="457189" indent="-457189">
                <a:buFont typeface=".AppleSystemUIFont" charset="-120"/>
                <a:buChar char="-"/>
              </a:pPr>
              <a:r>
                <a:rPr lang="sv-SE" sz="1200" dirty="0"/>
                <a:t>Omvärld</a:t>
              </a:r>
            </a:p>
            <a:p>
              <a:pPr marL="457189" indent="-457189">
                <a:buFont typeface=".AppleSystemUIFont" charset="-120"/>
                <a:buChar char="-"/>
              </a:pPr>
              <a:r>
                <a:rPr lang="sv-SE" sz="1200" dirty="0"/>
                <a:t>Status, Påverkansfaktorer</a:t>
              </a:r>
            </a:p>
            <a:p>
              <a:pPr marL="457189" indent="-457189">
                <a:buFont typeface=".AppleSystemUIFont" charset="-120"/>
                <a:buChar char="-"/>
              </a:pPr>
              <a:r>
                <a:rPr lang="sv-SE" sz="1200" dirty="0"/>
                <a:t>SWOT</a:t>
              </a:r>
            </a:p>
          </p:txBody>
        </p:sp>
        <p:sp>
          <p:nvSpPr>
            <p:cNvPr id="33" name="Rektangel 32">
              <a:extLst>
                <a:ext uri="{FF2B5EF4-FFF2-40B4-BE49-F238E27FC236}">
                  <a16:creationId xmlns:a16="http://schemas.microsoft.com/office/drawing/2014/main" id="{6F9E6856-9685-9EA0-45B5-2F13DA554EB6}"/>
                </a:ext>
              </a:extLst>
            </p:cNvPr>
            <p:cNvSpPr/>
            <p:nvPr/>
          </p:nvSpPr>
          <p:spPr>
            <a:xfrm>
              <a:off x="8469293" y="2916775"/>
              <a:ext cx="2980302" cy="290251"/>
            </a:xfrm>
            <a:prstGeom prst="rect">
              <a:avLst/>
            </a:prstGeom>
          </p:spPr>
          <p:txBody>
            <a:bodyPr wrap="none">
              <a:spAutoFit/>
            </a:bodyPr>
            <a:lstStyle/>
            <a:p>
              <a:pPr marL="457189" indent="-457189">
                <a:buFont typeface=".AppleSystemUIFont" charset="-120"/>
                <a:buChar char="-"/>
              </a:pPr>
              <a:r>
                <a:rPr lang="sv-SE" sz="1200" dirty="0"/>
                <a:t>Prioriterade verksamhetsområden</a:t>
              </a:r>
            </a:p>
          </p:txBody>
        </p:sp>
      </p:grpSp>
      <p:cxnSp>
        <p:nvCxnSpPr>
          <p:cNvPr id="4" name="Straight Connector 3">
            <a:extLst>
              <a:ext uri="{FF2B5EF4-FFF2-40B4-BE49-F238E27FC236}">
                <a16:creationId xmlns:a16="http://schemas.microsoft.com/office/drawing/2014/main" id="{919B1838-8718-538A-71AD-856849C95C0F}"/>
              </a:ext>
            </a:extLst>
          </p:cNvPr>
          <p:cNvCxnSpPr/>
          <p:nvPr/>
        </p:nvCxnSpPr>
        <p:spPr>
          <a:xfrm>
            <a:off x="1634743" y="2694508"/>
            <a:ext cx="9620816" cy="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93D2B68-8CB7-0414-D6E1-1032C1A44AC4}"/>
              </a:ext>
            </a:extLst>
          </p:cNvPr>
          <p:cNvSpPr txBox="1"/>
          <p:nvPr/>
        </p:nvSpPr>
        <p:spPr>
          <a:xfrm>
            <a:off x="617567" y="1789239"/>
            <a:ext cx="4562569" cy="646331"/>
          </a:xfrm>
          <a:prstGeom prst="rect">
            <a:avLst/>
          </a:prstGeom>
          <a:noFill/>
        </p:spPr>
        <p:txBody>
          <a:bodyPr wrap="square" rtlCol="0">
            <a:spAutoFit/>
          </a:bodyPr>
          <a:lstStyle/>
          <a:p>
            <a:r>
              <a:rPr lang="sv-SE" dirty="0"/>
              <a:t>Beslutsnivå om JA/NEJ för genomförande av föreslagen strategi vid årsmötet 19 april </a:t>
            </a:r>
            <a:endParaRPr lang="en-US" dirty="0"/>
          </a:p>
        </p:txBody>
      </p:sp>
      <p:sp>
        <p:nvSpPr>
          <p:cNvPr id="3" name="TextBox 2">
            <a:extLst>
              <a:ext uri="{FF2B5EF4-FFF2-40B4-BE49-F238E27FC236}">
                <a16:creationId xmlns:a16="http://schemas.microsoft.com/office/drawing/2014/main" id="{8D72210A-9DC6-FEDF-2E94-3A50EEF410B1}"/>
              </a:ext>
            </a:extLst>
          </p:cNvPr>
          <p:cNvSpPr txBox="1"/>
          <p:nvPr/>
        </p:nvSpPr>
        <p:spPr>
          <a:xfrm>
            <a:off x="682022" y="2801797"/>
            <a:ext cx="4562569" cy="646331"/>
          </a:xfrm>
          <a:prstGeom prst="rect">
            <a:avLst/>
          </a:prstGeom>
          <a:noFill/>
        </p:spPr>
        <p:txBody>
          <a:bodyPr wrap="square" rtlCol="0">
            <a:spAutoFit/>
          </a:bodyPr>
          <a:lstStyle/>
          <a:p>
            <a:r>
              <a:rPr lang="sv-SE" dirty="0"/>
              <a:t>I det fall årsmötet bifaller förslaget så startar denna del av strategiarbetet.</a:t>
            </a:r>
          </a:p>
        </p:txBody>
      </p:sp>
    </p:spTree>
    <p:extLst>
      <p:ext uri="{BB962C8B-B14F-4D97-AF65-F5344CB8AC3E}">
        <p14:creationId xmlns:p14="http://schemas.microsoft.com/office/powerpoint/2010/main" val="2706373249"/>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F618E4D-4346-EEA2-28A4-F854A553101D}"/>
              </a:ext>
            </a:extLst>
          </p:cNvPr>
          <p:cNvSpPr>
            <a:spLocks noGrp="1"/>
          </p:cNvSpPr>
          <p:nvPr>
            <p:ph type="title"/>
          </p:nvPr>
        </p:nvSpPr>
        <p:spPr/>
        <p:txBody>
          <a:bodyPr/>
          <a:lstStyle/>
          <a:p>
            <a:pPr algn="l"/>
            <a:r>
              <a:rPr lang="sv-SE" sz="3200" b="1" dirty="0">
                <a:latin typeface="Calibri" panose="020F0502020204030204" pitchFamily="34" charset="0"/>
                <a:ea typeface="Calibri" panose="020F0502020204030204" pitchFamily="34" charset="0"/>
                <a:cs typeface="Calibri" panose="020F0502020204030204" pitchFamily="34" charset="0"/>
              </a:rPr>
              <a:t>Fortsatt en levande process…</a:t>
            </a:r>
          </a:p>
        </p:txBody>
      </p:sp>
      <p:sp>
        <p:nvSpPr>
          <p:cNvPr id="3" name="Platshållare för bildnummer 2">
            <a:extLst>
              <a:ext uri="{FF2B5EF4-FFF2-40B4-BE49-F238E27FC236}">
                <a16:creationId xmlns:a16="http://schemas.microsoft.com/office/drawing/2014/main" id="{7D427501-4905-61CD-D1C0-66496F24E704}"/>
              </a:ext>
            </a:extLst>
          </p:cNvPr>
          <p:cNvSpPr>
            <a:spLocks noGrp="1"/>
          </p:cNvSpPr>
          <p:nvPr>
            <p:ph type="sldNum" sz="quarter" idx="11"/>
          </p:nvPr>
        </p:nvSpPr>
        <p:spPr/>
        <p:txBody>
          <a:bodyPr/>
          <a:lstStyle/>
          <a:p>
            <a:fld id="{12F30AD5-7844-4A91-8EC8-9BEC73608150}" type="slidenum">
              <a:rPr lang="en-US" smtClean="0"/>
              <a:pPr/>
              <a:t>5</a:t>
            </a:fld>
            <a:endParaRPr lang="en-US"/>
          </a:p>
        </p:txBody>
      </p:sp>
      <p:sp>
        <p:nvSpPr>
          <p:cNvPr id="4" name="Platshållare för innehåll 3">
            <a:extLst>
              <a:ext uri="{FF2B5EF4-FFF2-40B4-BE49-F238E27FC236}">
                <a16:creationId xmlns:a16="http://schemas.microsoft.com/office/drawing/2014/main" id="{81B020CE-24A1-A601-64D2-7DA2C50DA3E7}"/>
              </a:ext>
            </a:extLst>
          </p:cNvPr>
          <p:cNvSpPr>
            <a:spLocks noGrp="1"/>
          </p:cNvSpPr>
          <p:nvPr>
            <p:ph sz="half" idx="1"/>
          </p:nvPr>
        </p:nvSpPr>
        <p:spPr>
          <a:xfrm>
            <a:off x="716279" y="1166018"/>
            <a:ext cx="11260184" cy="4525963"/>
          </a:xfrm>
        </p:spPr>
        <p:txBody>
          <a:bodyPr/>
          <a:lstStyle/>
          <a:p>
            <a:pPr>
              <a:buFont typeface="Wingdings" panose="05000000000000000000" pitchFamily="2" charset="2"/>
              <a:buChar char="§"/>
            </a:pPr>
            <a:r>
              <a:rPr lang="sv-SE" dirty="0"/>
              <a:t>Synpunkter har inkommit även efter remissvaren. </a:t>
            </a:r>
            <a:br>
              <a:rPr lang="sv-SE" dirty="0"/>
            </a:br>
            <a:r>
              <a:rPr lang="sv-SE" dirty="0"/>
              <a:t>De kan leda till justeringar av det nuvarande förslaget till Strategi 2036. </a:t>
            </a:r>
          </a:p>
          <a:p>
            <a:pPr>
              <a:buFont typeface="Wingdings" panose="05000000000000000000" pitchFamily="2" charset="2"/>
              <a:buChar char="§"/>
            </a:pPr>
            <a:endParaRPr lang="sv-SE" dirty="0"/>
          </a:p>
          <a:p>
            <a:pPr>
              <a:buFont typeface="Wingdings" panose="05000000000000000000" pitchFamily="2" charset="2"/>
              <a:buChar char="§"/>
            </a:pPr>
            <a:r>
              <a:rPr lang="sv-SE" dirty="0"/>
              <a:t>Tidigare beslutat dokument Verksamhetsinriktning gäller till och med år 2027. Styrelsen föreslår att denna revideras utifrån Strategi 2036 och de inkomna remissvaren, samt att den reviderade upplagan föreslås läggas fast till och med år 2029.</a:t>
            </a:r>
          </a:p>
          <a:p>
            <a:pPr marL="0" indent="0">
              <a:buNone/>
            </a:pPr>
            <a:endParaRPr lang="sv-SE" dirty="0"/>
          </a:p>
          <a:p>
            <a:pPr>
              <a:buFont typeface="Wingdings" panose="05000000000000000000" pitchFamily="2" charset="2"/>
              <a:buChar char="§"/>
            </a:pPr>
            <a:r>
              <a:rPr lang="sv-SE" dirty="0"/>
              <a:t>Två beslut ska tas av förbundsmötet 19 april</a:t>
            </a:r>
          </a:p>
          <a:p>
            <a:pPr lvl="1">
              <a:buFont typeface="Wingdings" panose="05000000000000000000" pitchFamily="2" charset="2"/>
              <a:buChar char="§"/>
            </a:pPr>
            <a:r>
              <a:rPr lang="sv-SE" dirty="0"/>
              <a:t>Strategiförslaget ”SIKTE 2036”</a:t>
            </a:r>
          </a:p>
          <a:p>
            <a:pPr lvl="1">
              <a:buFont typeface="Wingdings" panose="05000000000000000000" pitchFamily="2" charset="2"/>
              <a:buChar char="§"/>
            </a:pPr>
            <a:r>
              <a:rPr lang="sv-SE" dirty="0"/>
              <a:t>Fastställande av Verksamhetsinriktning för kommande treårsperiod</a:t>
            </a:r>
          </a:p>
          <a:p>
            <a:pPr lvl="1">
              <a:buFont typeface="Wingdings" panose="05000000000000000000" pitchFamily="2" charset="2"/>
              <a:buChar char="§"/>
            </a:pPr>
            <a:endParaRPr lang="sv-SE" dirty="0"/>
          </a:p>
          <a:p>
            <a:pPr lvl="1"/>
            <a:endParaRPr lang="sv-SE" dirty="0"/>
          </a:p>
          <a:p>
            <a:endParaRPr lang="sv-SE" dirty="0"/>
          </a:p>
        </p:txBody>
      </p:sp>
    </p:spTree>
    <p:extLst>
      <p:ext uri="{BB962C8B-B14F-4D97-AF65-F5344CB8AC3E}">
        <p14:creationId xmlns:p14="http://schemas.microsoft.com/office/powerpoint/2010/main" val="2338578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4E414-F562-746B-6D66-CA5F6DD3DEEA}"/>
              </a:ext>
            </a:extLst>
          </p:cNvPr>
          <p:cNvSpPr>
            <a:spLocks noGrp="1"/>
          </p:cNvSpPr>
          <p:nvPr>
            <p:ph type="title"/>
          </p:nvPr>
        </p:nvSpPr>
        <p:spPr/>
        <p:txBody>
          <a:bodyPr/>
          <a:lstStyle/>
          <a:p>
            <a:pPr algn="l"/>
            <a:r>
              <a:rPr lang="sv-SE" sz="3200" b="1" dirty="0">
                <a:latin typeface="Calibri" panose="020F0502020204030204" pitchFamily="34" charset="0"/>
                <a:ea typeface="Calibri" panose="020F0502020204030204" pitchFamily="34" charset="0"/>
                <a:cs typeface="Calibri" panose="020F0502020204030204" pitchFamily="34" charset="0"/>
              </a:rPr>
              <a:t>Sammanfattning av remissvaren från SDF och råd/kommittéer</a:t>
            </a:r>
            <a:endParaRPr lang="en-US" sz="3200" b="1" dirty="0">
              <a:latin typeface="Calibri" panose="020F0502020204030204" pitchFamily="34" charset="0"/>
              <a:ea typeface="Calibri" panose="020F0502020204030204" pitchFamily="34" charset="0"/>
              <a:cs typeface="Calibri" panose="020F0502020204030204" pitchFamily="34" charset="0"/>
            </a:endParaRPr>
          </a:p>
        </p:txBody>
      </p:sp>
      <p:sp>
        <p:nvSpPr>
          <p:cNvPr id="3" name="Text Placeholder 2">
            <a:extLst>
              <a:ext uri="{FF2B5EF4-FFF2-40B4-BE49-F238E27FC236}">
                <a16:creationId xmlns:a16="http://schemas.microsoft.com/office/drawing/2014/main" id="{CF5FEDF2-0E37-572D-074C-CEFC52F30C75}"/>
              </a:ext>
            </a:extLst>
          </p:cNvPr>
          <p:cNvSpPr>
            <a:spLocks noGrp="1"/>
          </p:cNvSpPr>
          <p:nvPr>
            <p:ph type="body" idx="1"/>
          </p:nvPr>
        </p:nvSpPr>
        <p:spPr>
          <a:xfrm>
            <a:off x="609600" y="1451090"/>
            <a:ext cx="1849821" cy="639762"/>
          </a:xfrm>
        </p:spPr>
        <p:txBody>
          <a:bodyPr/>
          <a:lstStyle/>
          <a:p>
            <a:r>
              <a:rPr lang="sv-SE" u="sng" dirty="0">
                <a:latin typeface="Calibri" panose="020F0502020204030204" pitchFamily="34" charset="0"/>
                <a:ea typeface="Calibri" panose="020F0502020204030204" pitchFamily="34" charset="0"/>
                <a:cs typeface="Calibri" panose="020F0502020204030204" pitchFamily="34" charset="0"/>
              </a:rPr>
              <a:t>Remissvar </a:t>
            </a:r>
            <a:endParaRPr lang="en-US" u="sng" dirty="0">
              <a:latin typeface="Calibri" panose="020F0502020204030204" pitchFamily="34" charset="0"/>
              <a:ea typeface="Calibri" panose="020F0502020204030204" pitchFamily="34" charset="0"/>
              <a:cs typeface="Calibri" panose="020F0502020204030204" pitchFamily="34" charset="0"/>
            </a:endParaRPr>
          </a:p>
        </p:txBody>
      </p:sp>
      <p:sp>
        <p:nvSpPr>
          <p:cNvPr id="4" name="Content Placeholder 3">
            <a:extLst>
              <a:ext uri="{FF2B5EF4-FFF2-40B4-BE49-F238E27FC236}">
                <a16:creationId xmlns:a16="http://schemas.microsoft.com/office/drawing/2014/main" id="{3D4D4DBF-6E05-29B7-821B-A48067E8AE9D}"/>
              </a:ext>
            </a:extLst>
          </p:cNvPr>
          <p:cNvSpPr>
            <a:spLocks noGrp="1"/>
          </p:cNvSpPr>
          <p:nvPr>
            <p:ph sz="half" idx="2"/>
          </p:nvPr>
        </p:nvSpPr>
        <p:spPr>
          <a:xfrm>
            <a:off x="241741" y="2135461"/>
            <a:ext cx="3773212" cy="3951288"/>
          </a:xfrm>
        </p:spPr>
        <p:txBody>
          <a:bodyPr/>
          <a:lstStyle/>
          <a:p>
            <a:pPr>
              <a:buFont typeface="Wingdings" panose="05000000000000000000" pitchFamily="2" charset="2"/>
              <a:buChar char="§"/>
            </a:pPr>
            <a:r>
              <a:rPr lang="sv-SE" b="1" dirty="0"/>
              <a:t>12</a:t>
            </a:r>
            <a:r>
              <a:rPr lang="sv-SE" dirty="0"/>
              <a:t> remissvar har inkommit från distrikt och kommittéer</a:t>
            </a:r>
          </a:p>
          <a:p>
            <a:pPr>
              <a:buFont typeface="Wingdings" panose="05000000000000000000" pitchFamily="2" charset="2"/>
              <a:buChar char="§"/>
            </a:pPr>
            <a:r>
              <a:rPr lang="sv-SE" dirty="0"/>
              <a:t>Svarsfrekvensen ca </a:t>
            </a:r>
            <a:r>
              <a:rPr lang="sv-SE" b="1" dirty="0"/>
              <a:t>30%</a:t>
            </a:r>
          </a:p>
          <a:p>
            <a:endParaRPr lang="en-US" dirty="0"/>
          </a:p>
        </p:txBody>
      </p:sp>
      <p:sp>
        <p:nvSpPr>
          <p:cNvPr id="5" name="Text Placeholder 4">
            <a:extLst>
              <a:ext uri="{FF2B5EF4-FFF2-40B4-BE49-F238E27FC236}">
                <a16:creationId xmlns:a16="http://schemas.microsoft.com/office/drawing/2014/main" id="{9CED2EE1-A173-7D62-7925-2BE2F2129142}"/>
              </a:ext>
            </a:extLst>
          </p:cNvPr>
          <p:cNvSpPr>
            <a:spLocks noGrp="1"/>
          </p:cNvSpPr>
          <p:nvPr>
            <p:ph type="body" sz="quarter" idx="3"/>
          </p:nvPr>
        </p:nvSpPr>
        <p:spPr>
          <a:xfrm>
            <a:off x="7788165" y="1445649"/>
            <a:ext cx="4403835" cy="639762"/>
          </a:xfrm>
        </p:spPr>
        <p:txBody>
          <a:bodyPr/>
          <a:lstStyle/>
          <a:p>
            <a:r>
              <a:rPr lang="sv-SE" u="sng" dirty="0">
                <a:latin typeface="Calibri" panose="020F0502020204030204" pitchFamily="34" charset="0"/>
                <a:ea typeface="Calibri" panose="020F0502020204030204" pitchFamily="34" charset="0"/>
                <a:cs typeface="Calibri" panose="020F0502020204030204" pitchFamily="34" charset="0"/>
              </a:rPr>
              <a:t>Synpunkter/ konstruktiva idéer</a:t>
            </a:r>
            <a:endParaRPr lang="en-US" u="sng" dirty="0">
              <a:latin typeface="Calibri" panose="020F0502020204030204" pitchFamily="34" charset="0"/>
              <a:ea typeface="Calibri" panose="020F0502020204030204" pitchFamily="34" charset="0"/>
              <a:cs typeface="Calibri" panose="020F0502020204030204" pitchFamily="34" charset="0"/>
            </a:endParaRPr>
          </a:p>
        </p:txBody>
      </p:sp>
      <p:sp>
        <p:nvSpPr>
          <p:cNvPr id="6" name="Content Placeholder 5">
            <a:extLst>
              <a:ext uri="{FF2B5EF4-FFF2-40B4-BE49-F238E27FC236}">
                <a16:creationId xmlns:a16="http://schemas.microsoft.com/office/drawing/2014/main" id="{29ABFCB7-6FE3-AC92-0EFD-C6710D7DC5AF}"/>
              </a:ext>
            </a:extLst>
          </p:cNvPr>
          <p:cNvSpPr>
            <a:spLocks noGrp="1"/>
          </p:cNvSpPr>
          <p:nvPr>
            <p:ph sz="quarter" idx="4"/>
          </p:nvPr>
        </p:nvSpPr>
        <p:spPr>
          <a:xfrm>
            <a:off x="7788166" y="2135461"/>
            <a:ext cx="4088525" cy="3951288"/>
          </a:xfrm>
        </p:spPr>
        <p:txBody>
          <a:bodyPr/>
          <a:lstStyle/>
          <a:p>
            <a:pPr>
              <a:buFont typeface="Wingdings" panose="05000000000000000000" pitchFamily="2" charset="2"/>
              <a:buChar char="§"/>
            </a:pPr>
            <a:r>
              <a:rPr lang="sv-SE" kern="1200" dirty="0">
                <a:solidFill>
                  <a:schemeClr val="tx1"/>
                </a:solidFill>
                <a:ea typeface="Calibri" panose="020F0502020204030204" pitchFamily="34" charset="0"/>
                <a:cs typeface="Calibri" panose="020F0502020204030204" pitchFamily="34" charset="0"/>
              </a:rPr>
              <a:t>De synpunkter och </a:t>
            </a:r>
            <a:r>
              <a:rPr lang="sv-SE" b="1" kern="1200" dirty="0">
                <a:solidFill>
                  <a:schemeClr val="tx1"/>
                </a:solidFill>
                <a:ea typeface="Calibri" panose="020F0502020204030204" pitchFamily="34" charset="0"/>
                <a:cs typeface="Calibri" panose="020F0502020204030204" pitchFamily="34" charset="0"/>
              </a:rPr>
              <a:t>idéer av operativ karaktär</a:t>
            </a:r>
            <a:r>
              <a:rPr lang="sv-SE" kern="1200" dirty="0">
                <a:solidFill>
                  <a:schemeClr val="tx1"/>
                </a:solidFill>
                <a:ea typeface="Calibri" panose="020F0502020204030204" pitchFamily="34" charset="0"/>
                <a:cs typeface="Calibri" panose="020F0502020204030204" pitchFamily="34" charset="0"/>
              </a:rPr>
              <a:t>, föreslås därför hanteras i kommande handlingsplaner och verksamhetsinriktningar snarare än i Strategi 2036.</a:t>
            </a:r>
            <a:endParaRPr lang="en-US" dirty="0">
              <a:ea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4729B25F-9EBC-5C10-C4F4-518271DA8992}"/>
              </a:ext>
            </a:extLst>
          </p:cNvPr>
          <p:cNvSpPr>
            <a:spLocks noGrp="1"/>
          </p:cNvSpPr>
          <p:nvPr>
            <p:ph type="sldNum" sz="quarter" idx="11"/>
          </p:nvPr>
        </p:nvSpPr>
        <p:spPr/>
        <p:txBody>
          <a:bodyPr/>
          <a:lstStyle/>
          <a:p>
            <a:fld id="{A0E9A719-54D8-46E6-B29C-4553E0322D30}" type="slidenum">
              <a:rPr lang="en-US" smtClean="0"/>
              <a:pPr/>
              <a:t>6</a:t>
            </a:fld>
            <a:endParaRPr lang="en-US"/>
          </a:p>
        </p:txBody>
      </p:sp>
      <p:sp>
        <p:nvSpPr>
          <p:cNvPr id="8" name="Text Placeholder 2">
            <a:extLst>
              <a:ext uri="{FF2B5EF4-FFF2-40B4-BE49-F238E27FC236}">
                <a16:creationId xmlns:a16="http://schemas.microsoft.com/office/drawing/2014/main" id="{BF045DB2-F5FC-9DBF-130D-DFC35A9D0788}"/>
              </a:ext>
            </a:extLst>
          </p:cNvPr>
          <p:cNvSpPr txBox="1">
            <a:spLocks/>
          </p:cNvSpPr>
          <p:nvPr/>
        </p:nvSpPr>
        <p:spPr bwMode="auto">
          <a:xfrm>
            <a:off x="4319415" y="1456531"/>
            <a:ext cx="2880171" cy="6397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marL="0" indent="0" algn="l" rtl="0" eaLnBrk="1" fontAlgn="base" hangingPunct="1">
              <a:spcBef>
                <a:spcPct val="20000"/>
              </a:spcBef>
              <a:spcAft>
                <a:spcPct val="0"/>
              </a:spcAft>
              <a:buNone/>
              <a:defRPr sz="2400" b="1" baseline="0">
                <a:solidFill>
                  <a:schemeClr val="accent1">
                    <a:lumMod val="75000"/>
                  </a:schemeClr>
                </a:solidFill>
                <a:latin typeface="Calibri Light" panose="020F0302020204030204" pitchFamily="34" charset="0"/>
                <a:ea typeface="+mn-ea"/>
                <a:cs typeface="Century Gothic"/>
              </a:defRPr>
            </a:lvl1pPr>
            <a:lvl2pPr marL="457200" indent="0" algn="l" rtl="0" eaLnBrk="1" fontAlgn="base" hangingPunct="1">
              <a:spcBef>
                <a:spcPct val="20000"/>
              </a:spcBef>
              <a:spcAft>
                <a:spcPct val="0"/>
              </a:spcAft>
              <a:buNone/>
              <a:defRPr sz="2000" b="1">
                <a:solidFill>
                  <a:schemeClr val="tx2">
                    <a:lumMod val="75000"/>
                  </a:schemeClr>
                </a:solidFill>
                <a:latin typeface="Century Gothic"/>
                <a:cs typeface="Century Gothic"/>
              </a:defRPr>
            </a:lvl2pPr>
            <a:lvl3pPr marL="914400" indent="0" algn="l" rtl="0" eaLnBrk="1" fontAlgn="base" hangingPunct="1">
              <a:spcBef>
                <a:spcPct val="20000"/>
              </a:spcBef>
              <a:spcAft>
                <a:spcPct val="0"/>
              </a:spcAft>
              <a:buNone/>
              <a:defRPr sz="1800" b="1">
                <a:solidFill>
                  <a:schemeClr val="tx2">
                    <a:lumMod val="75000"/>
                  </a:schemeClr>
                </a:solidFill>
                <a:latin typeface="Century Gothic"/>
                <a:cs typeface="Century Gothic"/>
              </a:defRPr>
            </a:lvl3pPr>
            <a:lvl4pPr marL="1371600" indent="0" algn="l" rtl="0" eaLnBrk="1" fontAlgn="base" hangingPunct="1">
              <a:spcBef>
                <a:spcPct val="20000"/>
              </a:spcBef>
              <a:spcAft>
                <a:spcPct val="0"/>
              </a:spcAft>
              <a:buNone/>
              <a:defRPr sz="1600" b="1">
                <a:solidFill>
                  <a:schemeClr val="tx2">
                    <a:lumMod val="75000"/>
                  </a:schemeClr>
                </a:solidFill>
                <a:latin typeface="Century Gothic"/>
                <a:cs typeface="Century Gothic"/>
              </a:defRPr>
            </a:lvl4pPr>
            <a:lvl5pPr marL="1828800" indent="0" algn="l" rtl="0" eaLnBrk="1" fontAlgn="base" hangingPunct="1">
              <a:spcBef>
                <a:spcPct val="20000"/>
              </a:spcBef>
              <a:spcAft>
                <a:spcPct val="0"/>
              </a:spcAft>
              <a:buNone/>
              <a:defRPr sz="1600" b="1">
                <a:solidFill>
                  <a:schemeClr val="tx2">
                    <a:lumMod val="75000"/>
                  </a:schemeClr>
                </a:solidFill>
                <a:latin typeface="Century Gothic"/>
                <a:cs typeface="Century Gothic"/>
              </a:defRPr>
            </a:lvl5pPr>
            <a:lvl6pPr marL="2286000" indent="0" algn="l" rtl="0" eaLnBrk="1" fontAlgn="base" hangingPunct="1">
              <a:spcBef>
                <a:spcPct val="20000"/>
              </a:spcBef>
              <a:spcAft>
                <a:spcPct val="0"/>
              </a:spcAft>
              <a:buNone/>
              <a:defRPr sz="1600" b="1">
                <a:solidFill>
                  <a:schemeClr val="tx1"/>
                </a:solidFill>
                <a:latin typeface="+mn-lt"/>
                <a:cs typeface="+mn-cs"/>
              </a:defRPr>
            </a:lvl6pPr>
            <a:lvl7pPr marL="2743200" indent="0" algn="l" rtl="0" eaLnBrk="1" fontAlgn="base" hangingPunct="1">
              <a:spcBef>
                <a:spcPct val="20000"/>
              </a:spcBef>
              <a:spcAft>
                <a:spcPct val="0"/>
              </a:spcAft>
              <a:buNone/>
              <a:defRPr sz="1600" b="1">
                <a:solidFill>
                  <a:schemeClr val="tx1"/>
                </a:solidFill>
                <a:latin typeface="+mn-lt"/>
                <a:cs typeface="+mn-cs"/>
              </a:defRPr>
            </a:lvl7pPr>
            <a:lvl8pPr marL="3200400" indent="0" algn="l" rtl="0" eaLnBrk="1" fontAlgn="base" hangingPunct="1">
              <a:spcBef>
                <a:spcPct val="20000"/>
              </a:spcBef>
              <a:spcAft>
                <a:spcPct val="0"/>
              </a:spcAft>
              <a:buNone/>
              <a:defRPr sz="1600" b="1">
                <a:solidFill>
                  <a:schemeClr val="tx1"/>
                </a:solidFill>
                <a:latin typeface="+mn-lt"/>
                <a:cs typeface="+mn-cs"/>
              </a:defRPr>
            </a:lvl8pPr>
            <a:lvl9pPr marL="3657600" indent="0" algn="l" rtl="0" eaLnBrk="1" fontAlgn="base" hangingPunct="1">
              <a:spcBef>
                <a:spcPct val="20000"/>
              </a:spcBef>
              <a:spcAft>
                <a:spcPct val="0"/>
              </a:spcAft>
              <a:buNone/>
              <a:defRPr sz="1600" b="1">
                <a:solidFill>
                  <a:schemeClr val="tx1"/>
                </a:solidFill>
                <a:latin typeface="+mn-lt"/>
                <a:cs typeface="+mn-cs"/>
              </a:defRPr>
            </a:lvl9pPr>
          </a:lstStyle>
          <a:p>
            <a:r>
              <a:rPr lang="sv-SE" u="sng" kern="0" dirty="0">
                <a:latin typeface="Calibri" panose="020F0502020204030204" pitchFamily="34" charset="0"/>
                <a:ea typeface="Calibri" panose="020F0502020204030204" pitchFamily="34" charset="0"/>
                <a:cs typeface="Calibri" panose="020F0502020204030204" pitchFamily="34" charset="0"/>
              </a:rPr>
              <a:t>Strategi 2036 </a:t>
            </a:r>
            <a:endParaRPr lang="en-US" u="sng" kern="0" dirty="0">
              <a:latin typeface="Calibri" panose="020F0502020204030204" pitchFamily="34" charset="0"/>
              <a:ea typeface="Calibri" panose="020F0502020204030204" pitchFamily="34" charset="0"/>
              <a:cs typeface="Calibri" panose="020F0502020204030204" pitchFamily="34" charset="0"/>
            </a:endParaRPr>
          </a:p>
        </p:txBody>
      </p:sp>
      <p:sp>
        <p:nvSpPr>
          <p:cNvPr id="9" name="Content Placeholder 3">
            <a:extLst>
              <a:ext uri="{FF2B5EF4-FFF2-40B4-BE49-F238E27FC236}">
                <a16:creationId xmlns:a16="http://schemas.microsoft.com/office/drawing/2014/main" id="{4B139EA7-5DAB-7FEA-DD2A-5EFBB4E6B0A7}"/>
              </a:ext>
            </a:extLst>
          </p:cNvPr>
          <p:cNvSpPr txBox="1">
            <a:spLocks/>
          </p:cNvSpPr>
          <p:nvPr/>
        </p:nvSpPr>
        <p:spPr bwMode="auto">
          <a:xfrm>
            <a:off x="4120056" y="2135461"/>
            <a:ext cx="3457903" cy="39512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400" baseline="0">
                <a:solidFill>
                  <a:schemeClr val="tx2">
                    <a:lumMod val="75000"/>
                  </a:schemeClr>
                </a:solidFill>
                <a:latin typeface="Calibri" panose="020F0502020204030204" pitchFamily="34" charset="0"/>
                <a:ea typeface="+mn-ea"/>
                <a:cs typeface="Century Gothic"/>
              </a:defRPr>
            </a:lvl1pPr>
            <a:lvl2pPr marL="742950" indent="-285750" algn="l" rtl="0" eaLnBrk="1" fontAlgn="base" hangingPunct="1">
              <a:spcBef>
                <a:spcPct val="20000"/>
              </a:spcBef>
              <a:spcAft>
                <a:spcPct val="0"/>
              </a:spcAft>
              <a:buChar char="–"/>
              <a:defRPr sz="2000" baseline="0">
                <a:solidFill>
                  <a:schemeClr val="tx2">
                    <a:lumMod val="75000"/>
                  </a:schemeClr>
                </a:solidFill>
                <a:latin typeface="Calibri" panose="020F0502020204030204" pitchFamily="34" charset="0"/>
                <a:cs typeface="Century Gothic"/>
              </a:defRPr>
            </a:lvl2pPr>
            <a:lvl3pPr marL="1143000" indent="-228600" algn="l" rtl="0" eaLnBrk="1" fontAlgn="base" hangingPunct="1">
              <a:spcBef>
                <a:spcPct val="20000"/>
              </a:spcBef>
              <a:spcAft>
                <a:spcPct val="0"/>
              </a:spcAft>
              <a:buChar char="•"/>
              <a:defRPr sz="1800" baseline="0">
                <a:solidFill>
                  <a:schemeClr val="tx2">
                    <a:lumMod val="75000"/>
                  </a:schemeClr>
                </a:solidFill>
                <a:latin typeface="Calibri" panose="020F0502020204030204" pitchFamily="34" charset="0"/>
                <a:cs typeface="Century Gothic"/>
              </a:defRPr>
            </a:lvl3pPr>
            <a:lvl4pPr marL="1600200" indent="-228600" algn="l" rtl="0" eaLnBrk="1" fontAlgn="base" hangingPunct="1">
              <a:spcBef>
                <a:spcPct val="20000"/>
              </a:spcBef>
              <a:spcAft>
                <a:spcPct val="0"/>
              </a:spcAft>
              <a:buChar char="–"/>
              <a:defRPr sz="1600" baseline="0">
                <a:solidFill>
                  <a:schemeClr val="tx2">
                    <a:lumMod val="75000"/>
                  </a:schemeClr>
                </a:solidFill>
                <a:latin typeface="Calibri" panose="020F0502020204030204" pitchFamily="34" charset="0"/>
                <a:cs typeface="Century Gothic"/>
              </a:defRPr>
            </a:lvl4pPr>
            <a:lvl5pPr marL="2057400" indent="-228600" algn="l" rtl="0" eaLnBrk="1" fontAlgn="base" hangingPunct="1">
              <a:spcBef>
                <a:spcPct val="20000"/>
              </a:spcBef>
              <a:spcAft>
                <a:spcPct val="0"/>
              </a:spcAft>
              <a:buChar char="»"/>
              <a:defRPr sz="1600" baseline="0">
                <a:solidFill>
                  <a:schemeClr val="tx2">
                    <a:lumMod val="75000"/>
                  </a:schemeClr>
                </a:solidFill>
                <a:latin typeface="Calibri" panose="020F0502020204030204" pitchFamily="34" charset="0"/>
                <a:cs typeface="Century Gothic"/>
              </a:defRPr>
            </a:lvl5pPr>
            <a:lvl6pPr marL="2514600" indent="-228600" algn="l" rtl="0" eaLnBrk="1" fontAlgn="base" hangingPunct="1">
              <a:spcBef>
                <a:spcPct val="20000"/>
              </a:spcBef>
              <a:spcAft>
                <a:spcPct val="0"/>
              </a:spcAft>
              <a:buChar char="»"/>
              <a:defRPr sz="1600">
                <a:solidFill>
                  <a:schemeClr val="tx1"/>
                </a:solidFill>
                <a:latin typeface="+mn-lt"/>
                <a:cs typeface="+mn-cs"/>
              </a:defRPr>
            </a:lvl6pPr>
            <a:lvl7pPr marL="2971800" indent="-228600" algn="l" rtl="0" eaLnBrk="1" fontAlgn="base" hangingPunct="1">
              <a:spcBef>
                <a:spcPct val="20000"/>
              </a:spcBef>
              <a:spcAft>
                <a:spcPct val="0"/>
              </a:spcAft>
              <a:buChar char="»"/>
              <a:defRPr sz="1600">
                <a:solidFill>
                  <a:schemeClr val="tx1"/>
                </a:solidFill>
                <a:latin typeface="+mn-lt"/>
                <a:cs typeface="+mn-cs"/>
              </a:defRPr>
            </a:lvl7pPr>
            <a:lvl8pPr marL="3429000" indent="-228600" algn="l" rtl="0" eaLnBrk="1" fontAlgn="base" hangingPunct="1">
              <a:spcBef>
                <a:spcPct val="20000"/>
              </a:spcBef>
              <a:spcAft>
                <a:spcPct val="0"/>
              </a:spcAft>
              <a:buChar char="»"/>
              <a:defRPr sz="1600">
                <a:solidFill>
                  <a:schemeClr val="tx1"/>
                </a:solidFill>
                <a:latin typeface="+mn-lt"/>
                <a:cs typeface="+mn-cs"/>
              </a:defRPr>
            </a:lvl8pPr>
            <a:lvl9pPr marL="3886200" indent="-228600" algn="l" rtl="0" eaLnBrk="1" fontAlgn="base" hangingPunct="1">
              <a:spcBef>
                <a:spcPct val="20000"/>
              </a:spcBef>
              <a:spcAft>
                <a:spcPct val="0"/>
              </a:spcAft>
              <a:buChar char="»"/>
              <a:defRPr sz="1600">
                <a:solidFill>
                  <a:schemeClr val="tx1"/>
                </a:solidFill>
                <a:latin typeface="+mn-lt"/>
                <a:cs typeface="+mn-cs"/>
              </a:defRPr>
            </a:lvl9pPr>
          </a:lstStyle>
          <a:p>
            <a:pPr>
              <a:buFont typeface="Wingdings" panose="05000000000000000000" pitchFamily="2" charset="2"/>
              <a:buChar char="§"/>
            </a:pPr>
            <a:r>
              <a:rPr lang="sv-SE" dirty="0">
                <a:solidFill>
                  <a:schemeClr val="tx1"/>
                </a:solidFill>
                <a:ea typeface="Calibri" panose="020F0502020204030204" pitchFamily="34" charset="0"/>
                <a:cs typeface="Calibri" panose="020F0502020204030204" pitchFamily="34" charset="0"/>
              </a:rPr>
              <a:t>Tydligt </a:t>
            </a:r>
            <a:r>
              <a:rPr lang="sv-SE" b="1" dirty="0">
                <a:solidFill>
                  <a:schemeClr val="tx1"/>
                </a:solidFill>
                <a:ea typeface="Calibri" panose="020F0502020204030204" pitchFamily="34" charset="0"/>
                <a:cs typeface="Calibri" panose="020F0502020204030204" pitchFamily="34" charset="0"/>
              </a:rPr>
              <a:t>stöd</a:t>
            </a:r>
            <a:r>
              <a:rPr lang="sv-SE" dirty="0">
                <a:solidFill>
                  <a:schemeClr val="tx1"/>
                </a:solidFill>
                <a:ea typeface="Calibri" panose="020F0502020204030204" pitchFamily="34" charset="0"/>
                <a:cs typeface="Calibri" panose="020F0502020204030204" pitchFamily="34" charset="0"/>
              </a:rPr>
              <a:t> för Strategi 2036:s inriktning, ambition och övergripande struktur.</a:t>
            </a:r>
          </a:p>
          <a:p>
            <a:pPr>
              <a:buFont typeface="Wingdings" panose="05000000000000000000" pitchFamily="2" charset="2"/>
              <a:buChar char="§"/>
            </a:pPr>
            <a:r>
              <a:rPr lang="sv-SE" dirty="0">
                <a:solidFill>
                  <a:schemeClr val="tx1"/>
                </a:solidFill>
                <a:latin typeface="+mn-lt"/>
                <a:cs typeface="Arial" charset="0"/>
              </a:rPr>
              <a:t>Stöd för att strategin </a:t>
            </a:r>
            <a:r>
              <a:rPr lang="sv-SE" b="1" dirty="0">
                <a:solidFill>
                  <a:schemeClr val="tx1"/>
                </a:solidFill>
                <a:latin typeface="+mn-lt"/>
                <a:cs typeface="Arial" charset="0"/>
              </a:rPr>
              <a:t>tydliggör</a:t>
            </a:r>
            <a:r>
              <a:rPr lang="sv-SE" dirty="0">
                <a:solidFill>
                  <a:schemeClr val="tx1"/>
                </a:solidFill>
                <a:latin typeface="+mn-lt"/>
                <a:cs typeface="Arial" charset="0"/>
              </a:rPr>
              <a:t> riktning och prioriteringar. </a:t>
            </a:r>
            <a:endParaRPr lang="sv-SE" dirty="0">
              <a:solidFill>
                <a:schemeClr val="tx1"/>
              </a:solidFill>
              <a:latin typeface="+mn-lt"/>
              <a:ea typeface="Calibri" panose="020F0502020204030204" pitchFamily="34" charset="0"/>
              <a:cs typeface="Calibri" panose="020F0502020204030204" pitchFamily="34" charset="0"/>
            </a:endParaRPr>
          </a:p>
          <a:p>
            <a:pPr marL="0" indent="0">
              <a:buNone/>
            </a:pPr>
            <a:endParaRPr lang="en-US" kern="0" dirty="0"/>
          </a:p>
        </p:txBody>
      </p:sp>
    </p:spTree>
    <p:extLst>
      <p:ext uri="{BB962C8B-B14F-4D97-AF65-F5344CB8AC3E}">
        <p14:creationId xmlns:p14="http://schemas.microsoft.com/office/powerpoint/2010/main" val="3192023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84237C-9D46-3BCC-45A1-89405002BF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A5B449-DC89-6A82-F2EA-4805F2826AC6}"/>
              </a:ext>
            </a:extLst>
          </p:cNvPr>
          <p:cNvSpPr>
            <a:spLocks noGrp="1"/>
          </p:cNvSpPr>
          <p:nvPr>
            <p:ph type="title"/>
          </p:nvPr>
        </p:nvSpPr>
        <p:spPr>
          <a:xfrm>
            <a:off x="2368731" y="2693189"/>
            <a:ext cx="10972800" cy="1143000"/>
          </a:xfrm>
        </p:spPr>
        <p:txBody>
          <a:bodyPr>
            <a:normAutofit fontScale="90000"/>
          </a:bodyPr>
          <a:lstStyle/>
          <a:p>
            <a:pPr algn="l"/>
            <a:r>
              <a:rPr lang="sv-SE" sz="4800" dirty="0">
                <a:latin typeface="Century Gothic" panose="020B0502020202020204" pitchFamily="34" charset="0"/>
              </a:rPr>
              <a:t>Bild </a:t>
            </a:r>
            <a:r>
              <a:rPr lang="sv-SE" sz="4800" dirty="0" err="1">
                <a:latin typeface="Century Gothic" panose="020B0502020202020204" pitchFamily="34" charset="0"/>
              </a:rPr>
              <a:t>hashtag</a:t>
            </a:r>
            <a:br>
              <a:rPr lang="sv-SE" sz="4800" dirty="0">
                <a:latin typeface="Century Gothic" panose="020B0502020202020204" pitchFamily="34" charset="0"/>
              </a:rPr>
            </a:br>
            <a:br>
              <a:rPr lang="sv-SE" sz="3200" dirty="0">
                <a:latin typeface="Century Gothic" panose="020B0502020202020204" pitchFamily="34" charset="0"/>
              </a:rPr>
            </a:br>
            <a:endParaRPr lang="en-US" sz="3200" dirty="0">
              <a:latin typeface="Century Gothic" panose="020B0502020202020204" pitchFamily="34" charset="0"/>
            </a:endParaRPr>
          </a:p>
        </p:txBody>
      </p:sp>
      <p:sp>
        <p:nvSpPr>
          <p:cNvPr id="3" name="Date Placeholder 2">
            <a:extLst>
              <a:ext uri="{FF2B5EF4-FFF2-40B4-BE49-F238E27FC236}">
                <a16:creationId xmlns:a16="http://schemas.microsoft.com/office/drawing/2014/main" id="{A39CA531-CB69-566B-35F7-23AA9C2B0007}"/>
              </a:ext>
            </a:extLst>
          </p:cNvPr>
          <p:cNvSpPr>
            <a:spLocks noGrp="1"/>
          </p:cNvSpPr>
          <p:nvPr>
            <p:ph type="dt" sz="half" idx="4294967295"/>
          </p:nvPr>
        </p:nvSpPr>
        <p:spPr>
          <a:xfrm>
            <a:off x="179918" y="6524626"/>
            <a:ext cx="3439565" cy="404813"/>
          </a:xfrm>
        </p:spPr>
        <p:txBody>
          <a:bodyPr/>
          <a:lstStyle/>
          <a:p>
            <a:pPr algn="just"/>
            <a:fld id="{0E16D4EA-6D8B-497D-9B61-C627301081BF}" type="datetime1">
              <a:rPr lang="sv-SE" smtClean="0"/>
              <a:pPr algn="just"/>
              <a:t>2026-03-10</a:t>
            </a:fld>
            <a:endParaRPr lang="en-US" i="1"/>
          </a:p>
        </p:txBody>
      </p:sp>
      <p:sp>
        <p:nvSpPr>
          <p:cNvPr id="4" name="Slide Number Placeholder 3">
            <a:extLst>
              <a:ext uri="{FF2B5EF4-FFF2-40B4-BE49-F238E27FC236}">
                <a16:creationId xmlns:a16="http://schemas.microsoft.com/office/drawing/2014/main" id="{A043B4F9-2185-204B-B086-28FBB3BD3FD5}"/>
              </a:ext>
            </a:extLst>
          </p:cNvPr>
          <p:cNvSpPr>
            <a:spLocks noGrp="1"/>
          </p:cNvSpPr>
          <p:nvPr>
            <p:ph type="sldNum" sz="quarter" idx="11"/>
          </p:nvPr>
        </p:nvSpPr>
        <p:spPr/>
        <p:txBody>
          <a:bodyPr/>
          <a:lstStyle/>
          <a:p>
            <a:fld id="{12F30AD5-7844-4A91-8EC8-9BEC73608150}" type="slidenum">
              <a:rPr lang="en-US" smtClean="0"/>
              <a:pPr/>
              <a:t>7</a:t>
            </a:fld>
            <a:endParaRPr lang="en-US"/>
          </a:p>
        </p:txBody>
      </p:sp>
      <p:sp>
        <p:nvSpPr>
          <p:cNvPr id="8" name="TextBox 7">
            <a:extLst>
              <a:ext uri="{FF2B5EF4-FFF2-40B4-BE49-F238E27FC236}">
                <a16:creationId xmlns:a16="http://schemas.microsoft.com/office/drawing/2014/main" id="{C202A8DF-2249-AEAE-7C52-DDAF46B0657F}"/>
              </a:ext>
            </a:extLst>
          </p:cNvPr>
          <p:cNvSpPr txBox="1"/>
          <p:nvPr/>
        </p:nvSpPr>
        <p:spPr bwMode="gray">
          <a:xfrm>
            <a:off x="6848948" y="1872742"/>
            <a:ext cx="1506583" cy="418011"/>
          </a:xfrm>
          <a:prstGeom prst="rect">
            <a:avLst/>
          </a:prstGeom>
          <a:noFill/>
        </p:spPr>
        <p:txBody>
          <a:bodyPr wrap="square" lIns="0" tIns="0" rIns="0" bIns="0" rtlCol="0">
            <a:noAutofit/>
          </a:bodyPr>
          <a:lstStyle/>
          <a:p>
            <a:pPr algn="l">
              <a:spcBef>
                <a:spcPts val="600"/>
              </a:spcBef>
            </a:pPr>
            <a:r>
              <a:rPr lang="sv-SE" sz="2400" b="1">
                <a:solidFill>
                  <a:schemeClr val="bg1"/>
                </a:solidFill>
              </a:rPr>
              <a:t>År 2035</a:t>
            </a:r>
            <a:endParaRPr lang="en-US" sz="2400" b="1">
              <a:solidFill>
                <a:schemeClr val="bg1"/>
              </a:solidFill>
            </a:endParaRPr>
          </a:p>
        </p:txBody>
      </p:sp>
      <p:sp>
        <p:nvSpPr>
          <p:cNvPr id="9" name="TextBox 8">
            <a:extLst>
              <a:ext uri="{FF2B5EF4-FFF2-40B4-BE49-F238E27FC236}">
                <a16:creationId xmlns:a16="http://schemas.microsoft.com/office/drawing/2014/main" id="{63745EBE-0576-070A-CE6F-BDA3EEF7FE4F}"/>
              </a:ext>
            </a:extLst>
          </p:cNvPr>
          <p:cNvSpPr txBox="1"/>
          <p:nvPr/>
        </p:nvSpPr>
        <p:spPr bwMode="gray">
          <a:xfrm>
            <a:off x="3357154" y="4886178"/>
            <a:ext cx="1506583" cy="418011"/>
          </a:xfrm>
          <a:prstGeom prst="rect">
            <a:avLst/>
          </a:prstGeom>
          <a:noFill/>
        </p:spPr>
        <p:txBody>
          <a:bodyPr wrap="square" lIns="0" tIns="0" rIns="0" bIns="0" rtlCol="0">
            <a:noAutofit/>
          </a:bodyPr>
          <a:lstStyle/>
          <a:p>
            <a:pPr algn="l">
              <a:spcBef>
                <a:spcPts val="600"/>
              </a:spcBef>
            </a:pPr>
            <a:r>
              <a:rPr lang="sv-SE" sz="2400" b="1">
                <a:solidFill>
                  <a:schemeClr val="bg1"/>
                </a:solidFill>
              </a:rPr>
              <a:t>År 2025</a:t>
            </a:r>
            <a:endParaRPr lang="en-US" sz="2400" b="1">
              <a:solidFill>
                <a:schemeClr val="bg1"/>
              </a:solidFill>
            </a:endParaRPr>
          </a:p>
        </p:txBody>
      </p:sp>
      <p:sp>
        <p:nvSpPr>
          <p:cNvPr id="10" name="TextBox 9">
            <a:extLst>
              <a:ext uri="{FF2B5EF4-FFF2-40B4-BE49-F238E27FC236}">
                <a16:creationId xmlns:a16="http://schemas.microsoft.com/office/drawing/2014/main" id="{AB324630-C3DE-59BA-1BA6-A4B12F8DE24F}"/>
              </a:ext>
            </a:extLst>
          </p:cNvPr>
          <p:cNvSpPr txBox="1"/>
          <p:nvPr/>
        </p:nvSpPr>
        <p:spPr bwMode="gray">
          <a:xfrm>
            <a:off x="5634445" y="3013165"/>
            <a:ext cx="914400" cy="914400"/>
          </a:xfrm>
          <a:prstGeom prst="rect">
            <a:avLst/>
          </a:prstGeom>
          <a:noFill/>
        </p:spPr>
        <p:txBody>
          <a:bodyPr wrap="square" lIns="0" tIns="0" rIns="0" bIns="0" rtlCol="0">
            <a:noAutofit/>
          </a:bodyPr>
          <a:lstStyle/>
          <a:p>
            <a:pPr algn="l">
              <a:spcBef>
                <a:spcPts val="600"/>
              </a:spcBef>
            </a:pPr>
            <a:endParaRPr lang="en-US" sz="1400"/>
          </a:p>
        </p:txBody>
      </p:sp>
      <p:pic>
        <p:nvPicPr>
          <p:cNvPr id="14" name="Bildobjekt 13" descr="En bild som visar text, skärmbild, tecknad serie, affisch&#10;&#10;AI-genererat innehåll kan vara felaktigt.">
            <a:extLst>
              <a:ext uri="{FF2B5EF4-FFF2-40B4-BE49-F238E27FC236}">
                <a16:creationId xmlns:a16="http://schemas.microsoft.com/office/drawing/2014/main" id="{295FF436-A75C-CC73-5AC3-BD55088B11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5" y="0"/>
            <a:ext cx="12192000" cy="6858000"/>
          </a:xfrm>
          <a:prstGeom prst="rect">
            <a:avLst/>
          </a:prstGeom>
        </p:spPr>
      </p:pic>
      <p:sp>
        <p:nvSpPr>
          <p:cNvPr id="5" name="Rubrik 1">
            <a:extLst>
              <a:ext uri="{FF2B5EF4-FFF2-40B4-BE49-F238E27FC236}">
                <a16:creationId xmlns:a16="http://schemas.microsoft.com/office/drawing/2014/main" id="{6CF0C16E-F09B-9699-8719-70E0BF3BAD2C}"/>
              </a:ext>
            </a:extLst>
          </p:cNvPr>
          <p:cNvSpPr txBox="1">
            <a:spLocks/>
          </p:cNvSpPr>
          <p:nvPr/>
        </p:nvSpPr>
        <p:spPr bwMode="auto">
          <a:xfrm>
            <a:off x="1154997" y="4407158"/>
            <a:ext cx="9707833" cy="198389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4000" baseline="0">
                <a:solidFill>
                  <a:schemeClr val="tx2"/>
                </a:solidFill>
                <a:latin typeface="Calibri Light" panose="020F0302020204030204" pitchFamily="34" charset="0"/>
                <a:ea typeface="+mj-ea"/>
                <a:cs typeface="Century Gothic"/>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a:lstStyle>
          <a:p>
            <a:r>
              <a:rPr lang="sv-SE" sz="6000" kern="0" dirty="0">
                <a:solidFill>
                  <a:srgbClr val="FFCC00"/>
                </a:solidFill>
                <a:latin typeface="+mn-lt"/>
              </a:rPr>
              <a:t>STRATEGISK PLATTFORM</a:t>
            </a:r>
          </a:p>
          <a:p>
            <a:r>
              <a:rPr lang="sv-SE" sz="3600" kern="0" dirty="0">
                <a:solidFill>
                  <a:srgbClr val="FFCC00"/>
                </a:solidFill>
                <a:latin typeface="+mn-lt"/>
              </a:rPr>
              <a:t>Arbetsmaterial efter remisser </a:t>
            </a:r>
          </a:p>
        </p:txBody>
      </p:sp>
    </p:spTree>
    <p:extLst>
      <p:ext uri="{BB962C8B-B14F-4D97-AF65-F5344CB8AC3E}">
        <p14:creationId xmlns:p14="http://schemas.microsoft.com/office/powerpoint/2010/main" val="15844857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E017985-C154-B2DE-C253-37E388114B7B}"/>
              </a:ext>
            </a:extLst>
          </p:cNvPr>
          <p:cNvSpPr>
            <a:spLocks noGrp="1"/>
          </p:cNvSpPr>
          <p:nvPr>
            <p:ph type="title"/>
          </p:nvPr>
        </p:nvSpPr>
        <p:spPr/>
        <p:txBody>
          <a:bodyPr/>
          <a:lstStyle/>
          <a:p>
            <a:pPr algn="l"/>
            <a:r>
              <a:rPr lang="sv-SE" sz="3200" b="1" dirty="0">
                <a:latin typeface="Calibri" panose="020F0502020204030204" pitchFamily="34" charset="0"/>
                <a:ea typeface="Calibri" panose="020F0502020204030204" pitchFamily="34" charset="0"/>
                <a:cs typeface="Calibri" panose="020F0502020204030204" pitchFamily="34" charset="0"/>
              </a:rPr>
              <a:t>Varför en gemensam strategi?</a:t>
            </a:r>
          </a:p>
        </p:txBody>
      </p:sp>
      <p:sp>
        <p:nvSpPr>
          <p:cNvPr id="3" name="Platshållare för bildnummer 2">
            <a:extLst>
              <a:ext uri="{FF2B5EF4-FFF2-40B4-BE49-F238E27FC236}">
                <a16:creationId xmlns:a16="http://schemas.microsoft.com/office/drawing/2014/main" id="{C9AE1CFA-359D-A3BD-98B5-ADA15D9EA8A3}"/>
              </a:ext>
            </a:extLst>
          </p:cNvPr>
          <p:cNvSpPr>
            <a:spLocks noGrp="1"/>
          </p:cNvSpPr>
          <p:nvPr>
            <p:ph type="sldNum" sz="quarter" idx="11"/>
          </p:nvPr>
        </p:nvSpPr>
        <p:spPr/>
        <p:txBody>
          <a:bodyPr/>
          <a:lstStyle/>
          <a:p>
            <a:fld id="{12F30AD5-7844-4A91-8EC8-9BEC73608150}" type="slidenum">
              <a:rPr lang="en-US" smtClean="0"/>
              <a:pPr/>
              <a:t>8</a:t>
            </a:fld>
            <a:endParaRPr lang="en-US"/>
          </a:p>
        </p:txBody>
      </p:sp>
      <p:sp>
        <p:nvSpPr>
          <p:cNvPr id="4" name="Platshållare för innehåll 3">
            <a:extLst>
              <a:ext uri="{FF2B5EF4-FFF2-40B4-BE49-F238E27FC236}">
                <a16:creationId xmlns:a16="http://schemas.microsoft.com/office/drawing/2014/main" id="{2408EDB1-E649-7242-D913-3759DFAEF828}"/>
              </a:ext>
            </a:extLst>
          </p:cNvPr>
          <p:cNvSpPr>
            <a:spLocks noGrp="1"/>
          </p:cNvSpPr>
          <p:nvPr>
            <p:ph sz="half" idx="1"/>
          </p:nvPr>
        </p:nvSpPr>
        <p:spPr>
          <a:xfrm>
            <a:off x="730370" y="1374561"/>
            <a:ext cx="11140439" cy="937795"/>
          </a:xfrm>
        </p:spPr>
        <p:txBody>
          <a:bodyPr/>
          <a:lstStyle/>
          <a:p>
            <a:pPr>
              <a:buFont typeface="Wingdings" panose="05000000000000000000" pitchFamily="2" charset="2"/>
              <a:buChar char="§"/>
            </a:pPr>
            <a:r>
              <a:rPr lang="sv-SE" sz="2400" dirty="0"/>
              <a:t>Strategi 2036 anger </a:t>
            </a:r>
            <a:r>
              <a:rPr lang="sv-SE" sz="2400" b="1" dirty="0"/>
              <a:t>riktning, prioriteringar och gemensamma principer </a:t>
            </a:r>
            <a:r>
              <a:rPr lang="sv-SE" sz="2400" dirty="0"/>
              <a:t>för Svenska Skyttesportförbundets långsiktiga utveckling. </a:t>
            </a:r>
            <a:br>
              <a:rPr lang="sv-SE" sz="2400" dirty="0"/>
            </a:br>
            <a:endParaRPr lang="sv-SE" sz="2400" dirty="0"/>
          </a:p>
        </p:txBody>
      </p:sp>
      <p:sp>
        <p:nvSpPr>
          <p:cNvPr id="5" name="Platshållare för innehåll 3">
            <a:extLst>
              <a:ext uri="{FF2B5EF4-FFF2-40B4-BE49-F238E27FC236}">
                <a16:creationId xmlns:a16="http://schemas.microsoft.com/office/drawing/2014/main" id="{A76ACE46-1829-D7DA-C625-22B470129833}"/>
              </a:ext>
            </a:extLst>
          </p:cNvPr>
          <p:cNvSpPr txBox="1">
            <a:spLocks/>
          </p:cNvSpPr>
          <p:nvPr/>
        </p:nvSpPr>
        <p:spPr bwMode="auto">
          <a:xfrm>
            <a:off x="730370" y="3737978"/>
            <a:ext cx="11140439" cy="11573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600" baseline="0">
                <a:solidFill>
                  <a:schemeClr val="tx2">
                    <a:lumMod val="75000"/>
                  </a:schemeClr>
                </a:solidFill>
                <a:latin typeface="Calibri" panose="020F0502020204030204" pitchFamily="34" charset="0"/>
                <a:ea typeface="+mn-ea"/>
                <a:cs typeface="Century Gothic"/>
              </a:defRPr>
            </a:lvl1pPr>
            <a:lvl2pPr marL="742950" indent="-285750" algn="l" rtl="0" eaLnBrk="1" fontAlgn="base" hangingPunct="1">
              <a:spcBef>
                <a:spcPct val="20000"/>
              </a:spcBef>
              <a:spcAft>
                <a:spcPct val="0"/>
              </a:spcAft>
              <a:buChar char="–"/>
              <a:defRPr sz="2400" baseline="0">
                <a:solidFill>
                  <a:schemeClr val="tx2">
                    <a:lumMod val="75000"/>
                  </a:schemeClr>
                </a:solidFill>
                <a:latin typeface="Calibri" panose="020F0502020204030204" pitchFamily="34" charset="0"/>
                <a:cs typeface="Century Gothic"/>
              </a:defRPr>
            </a:lvl2pPr>
            <a:lvl3pPr marL="1143000" indent="-228600" algn="l" rtl="0" eaLnBrk="1" fontAlgn="base" hangingPunct="1">
              <a:spcBef>
                <a:spcPct val="20000"/>
              </a:spcBef>
              <a:spcAft>
                <a:spcPct val="0"/>
              </a:spcAft>
              <a:buChar char="•"/>
              <a:defRPr sz="2000" baseline="0">
                <a:solidFill>
                  <a:schemeClr val="tx2">
                    <a:lumMod val="75000"/>
                  </a:schemeClr>
                </a:solidFill>
                <a:latin typeface="Calibri" panose="020F0502020204030204" pitchFamily="34" charset="0"/>
                <a:cs typeface="Century Gothic"/>
              </a:defRPr>
            </a:lvl3pPr>
            <a:lvl4pPr marL="1600200" indent="-228600" algn="l" rtl="0" eaLnBrk="1" fontAlgn="base" hangingPunct="1">
              <a:spcBef>
                <a:spcPct val="20000"/>
              </a:spcBef>
              <a:spcAft>
                <a:spcPct val="0"/>
              </a:spcAft>
              <a:buChar char="–"/>
              <a:defRPr sz="1800" baseline="0">
                <a:solidFill>
                  <a:schemeClr val="tx2">
                    <a:lumMod val="75000"/>
                  </a:schemeClr>
                </a:solidFill>
                <a:latin typeface="Calibri" panose="020F0502020204030204" pitchFamily="34" charset="0"/>
                <a:cs typeface="Century Gothic"/>
              </a:defRPr>
            </a:lvl4pPr>
            <a:lvl5pPr marL="2057400" indent="-228600" algn="l" rtl="0" eaLnBrk="1" fontAlgn="base" hangingPunct="1">
              <a:spcBef>
                <a:spcPct val="20000"/>
              </a:spcBef>
              <a:spcAft>
                <a:spcPct val="0"/>
              </a:spcAft>
              <a:buChar char="»"/>
              <a:defRPr sz="1800" baseline="0">
                <a:solidFill>
                  <a:schemeClr val="tx2">
                    <a:lumMod val="75000"/>
                  </a:schemeClr>
                </a:solidFill>
                <a:latin typeface="Calibri" panose="020F0502020204030204" pitchFamily="34" charset="0"/>
                <a:cs typeface="Century Gothic"/>
              </a:defRPr>
            </a:lvl5pPr>
            <a:lvl6pPr marL="2514600" indent="-228600" algn="l" rtl="0" eaLnBrk="1" fontAlgn="base" hangingPunct="1">
              <a:spcBef>
                <a:spcPct val="20000"/>
              </a:spcBef>
              <a:spcAft>
                <a:spcPct val="0"/>
              </a:spcAft>
              <a:buChar char="»"/>
              <a:defRPr sz="1800">
                <a:solidFill>
                  <a:schemeClr val="tx1"/>
                </a:solidFill>
                <a:latin typeface="+mn-lt"/>
                <a:cs typeface="+mn-cs"/>
              </a:defRPr>
            </a:lvl6pPr>
            <a:lvl7pPr marL="2971800" indent="-228600" algn="l" rtl="0" eaLnBrk="1" fontAlgn="base" hangingPunct="1">
              <a:spcBef>
                <a:spcPct val="20000"/>
              </a:spcBef>
              <a:spcAft>
                <a:spcPct val="0"/>
              </a:spcAft>
              <a:buChar char="»"/>
              <a:defRPr sz="1800">
                <a:solidFill>
                  <a:schemeClr val="tx1"/>
                </a:solidFill>
                <a:latin typeface="+mn-lt"/>
                <a:cs typeface="+mn-cs"/>
              </a:defRPr>
            </a:lvl7pPr>
            <a:lvl8pPr marL="3429000" indent="-228600" algn="l" rtl="0" eaLnBrk="1" fontAlgn="base" hangingPunct="1">
              <a:spcBef>
                <a:spcPct val="20000"/>
              </a:spcBef>
              <a:spcAft>
                <a:spcPct val="0"/>
              </a:spcAft>
              <a:buChar char="»"/>
              <a:defRPr sz="1800">
                <a:solidFill>
                  <a:schemeClr val="tx1"/>
                </a:solidFill>
                <a:latin typeface="+mn-lt"/>
                <a:cs typeface="+mn-cs"/>
              </a:defRPr>
            </a:lvl8pPr>
            <a:lvl9pPr marL="3886200" indent="-228600" algn="l" rtl="0" eaLnBrk="1" fontAlgn="base" hangingPunct="1">
              <a:spcBef>
                <a:spcPct val="20000"/>
              </a:spcBef>
              <a:spcAft>
                <a:spcPct val="0"/>
              </a:spcAft>
              <a:buChar char="»"/>
              <a:defRPr sz="1800">
                <a:solidFill>
                  <a:schemeClr val="tx1"/>
                </a:solidFill>
                <a:latin typeface="+mn-lt"/>
                <a:cs typeface="+mn-cs"/>
              </a:defRPr>
            </a:lvl9pPr>
          </a:lstStyle>
          <a:p>
            <a:pPr>
              <a:buFont typeface="Wingdings" panose="05000000000000000000" pitchFamily="2" charset="2"/>
              <a:buChar char="§"/>
            </a:pPr>
            <a:r>
              <a:rPr lang="sv-SE" sz="2400" kern="0" dirty="0"/>
              <a:t>En av de viktigaste delarna i en strategi för framtiden är att definiera och tydliggöra en </a:t>
            </a:r>
            <a:r>
              <a:rPr lang="sv-SE" sz="2400" b="1" kern="0" dirty="0"/>
              <a:t>gemensam vision</a:t>
            </a:r>
            <a:r>
              <a:rPr lang="sv-SE" sz="2400" kern="0" dirty="0"/>
              <a:t>, en </a:t>
            </a:r>
            <a:r>
              <a:rPr lang="sv-SE" sz="2400" b="1" kern="0" dirty="0"/>
              <a:t>gemensam verksamhetsidé </a:t>
            </a:r>
            <a:r>
              <a:rPr lang="sv-SE" sz="2400" kern="0" dirty="0"/>
              <a:t>och en </a:t>
            </a:r>
            <a:r>
              <a:rPr lang="sv-SE" sz="2400" b="1" kern="0" dirty="0"/>
              <a:t>gemensam värdegrund </a:t>
            </a:r>
            <a:r>
              <a:rPr lang="sv-SE" sz="2400" kern="0" dirty="0"/>
              <a:t>baserad på några viktiga kärnvärden. </a:t>
            </a:r>
            <a:endParaRPr lang="sv-SE" sz="2000" kern="0" dirty="0"/>
          </a:p>
          <a:p>
            <a:pPr marL="0" indent="0">
              <a:buFontTx/>
              <a:buNone/>
            </a:pPr>
            <a:endParaRPr lang="sv-SE" sz="2400" kern="0" dirty="0"/>
          </a:p>
        </p:txBody>
      </p:sp>
      <p:sp>
        <p:nvSpPr>
          <p:cNvPr id="6" name="Platshållare för innehåll 3">
            <a:extLst>
              <a:ext uri="{FF2B5EF4-FFF2-40B4-BE49-F238E27FC236}">
                <a16:creationId xmlns:a16="http://schemas.microsoft.com/office/drawing/2014/main" id="{F41F4931-128C-0429-E97B-13FCB9E78891}"/>
              </a:ext>
            </a:extLst>
          </p:cNvPr>
          <p:cNvSpPr txBox="1">
            <a:spLocks/>
          </p:cNvSpPr>
          <p:nvPr/>
        </p:nvSpPr>
        <p:spPr bwMode="auto">
          <a:xfrm>
            <a:off x="730370" y="5217791"/>
            <a:ext cx="11140439"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600" baseline="0">
                <a:solidFill>
                  <a:schemeClr val="tx2">
                    <a:lumMod val="75000"/>
                  </a:schemeClr>
                </a:solidFill>
                <a:latin typeface="Calibri" panose="020F0502020204030204" pitchFamily="34" charset="0"/>
                <a:ea typeface="+mn-ea"/>
                <a:cs typeface="Century Gothic"/>
              </a:defRPr>
            </a:lvl1pPr>
            <a:lvl2pPr marL="742950" indent="-285750" algn="l" rtl="0" eaLnBrk="1" fontAlgn="base" hangingPunct="1">
              <a:spcBef>
                <a:spcPct val="20000"/>
              </a:spcBef>
              <a:spcAft>
                <a:spcPct val="0"/>
              </a:spcAft>
              <a:buChar char="–"/>
              <a:defRPr sz="2400" baseline="0">
                <a:solidFill>
                  <a:schemeClr val="tx2">
                    <a:lumMod val="75000"/>
                  </a:schemeClr>
                </a:solidFill>
                <a:latin typeface="Calibri" panose="020F0502020204030204" pitchFamily="34" charset="0"/>
                <a:cs typeface="Century Gothic"/>
              </a:defRPr>
            </a:lvl2pPr>
            <a:lvl3pPr marL="1143000" indent="-228600" algn="l" rtl="0" eaLnBrk="1" fontAlgn="base" hangingPunct="1">
              <a:spcBef>
                <a:spcPct val="20000"/>
              </a:spcBef>
              <a:spcAft>
                <a:spcPct val="0"/>
              </a:spcAft>
              <a:buChar char="•"/>
              <a:defRPr sz="2000" baseline="0">
                <a:solidFill>
                  <a:schemeClr val="tx2">
                    <a:lumMod val="75000"/>
                  </a:schemeClr>
                </a:solidFill>
                <a:latin typeface="Calibri" panose="020F0502020204030204" pitchFamily="34" charset="0"/>
                <a:cs typeface="Century Gothic"/>
              </a:defRPr>
            </a:lvl3pPr>
            <a:lvl4pPr marL="1600200" indent="-228600" algn="l" rtl="0" eaLnBrk="1" fontAlgn="base" hangingPunct="1">
              <a:spcBef>
                <a:spcPct val="20000"/>
              </a:spcBef>
              <a:spcAft>
                <a:spcPct val="0"/>
              </a:spcAft>
              <a:buChar char="–"/>
              <a:defRPr sz="1800" baseline="0">
                <a:solidFill>
                  <a:schemeClr val="tx2">
                    <a:lumMod val="75000"/>
                  </a:schemeClr>
                </a:solidFill>
                <a:latin typeface="Calibri" panose="020F0502020204030204" pitchFamily="34" charset="0"/>
                <a:cs typeface="Century Gothic"/>
              </a:defRPr>
            </a:lvl4pPr>
            <a:lvl5pPr marL="2057400" indent="-228600" algn="l" rtl="0" eaLnBrk="1" fontAlgn="base" hangingPunct="1">
              <a:spcBef>
                <a:spcPct val="20000"/>
              </a:spcBef>
              <a:spcAft>
                <a:spcPct val="0"/>
              </a:spcAft>
              <a:buChar char="»"/>
              <a:defRPr sz="1800" baseline="0">
                <a:solidFill>
                  <a:schemeClr val="tx2">
                    <a:lumMod val="75000"/>
                  </a:schemeClr>
                </a:solidFill>
                <a:latin typeface="Calibri" panose="020F0502020204030204" pitchFamily="34" charset="0"/>
                <a:cs typeface="Century Gothic"/>
              </a:defRPr>
            </a:lvl5pPr>
            <a:lvl6pPr marL="2514600" indent="-228600" algn="l" rtl="0" eaLnBrk="1" fontAlgn="base" hangingPunct="1">
              <a:spcBef>
                <a:spcPct val="20000"/>
              </a:spcBef>
              <a:spcAft>
                <a:spcPct val="0"/>
              </a:spcAft>
              <a:buChar char="»"/>
              <a:defRPr sz="1800">
                <a:solidFill>
                  <a:schemeClr val="tx1"/>
                </a:solidFill>
                <a:latin typeface="+mn-lt"/>
                <a:cs typeface="+mn-cs"/>
              </a:defRPr>
            </a:lvl6pPr>
            <a:lvl7pPr marL="2971800" indent="-228600" algn="l" rtl="0" eaLnBrk="1" fontAlgn="base" hangingPunct="1">
              <a:spcBef>
                <a:spcPct val="20000"/>
              </a:spcBef>
              <a:spcAft>
                <a:spcPct val="0"/>
              </a:spcAft>
              <a:buChar char="»"/>
              <a:defRPr sz="1800">
                <a:solidFill>
                  <a:schemeClr val="tx1"/>
                </a:solidFill>
                <a:latin typeface="+mn-lt"/>
                <a:cs typeface="+mn-cs"/>
              </a:defRPr>
            </a:lvl7pPr>
            <a:lvl8pPr marL="3429000" indent="-228600" algn="l" rtl="0" eaLnBrk="1" fontAlgn="base" hangingPunct="1">
              <a:spcBef>
                <a:spcPct val="20000"/>
              </a:spcBef>
              <a:spcAft>
                <a:spcPct val="0"/>
              </a:spcAft>
              <a:buChar char="»"/>
              <a:defRPr sz="1800">
                <a:solidFill>
                  <a:schemeClr val="tx1"/>
                </a:solidFill>
                <a:latin typeface="+mn-lt"/>
                <a:cs typeface="+mn-cs"/>
              </a:defRPr>
            </a:lvl8pPr>
            <a:lvl9pPr marL="3886200" indent="-228600" algn="l" rtl="0" eaLnBrk="1" fontAlgn="base" hangingPunct="1">
              <a:spcBef>
                <a:spcPct val="20000"/>
              </a:spcBef>
              <a:spcAft>
                <a:spcPct val="0"/>
              </a:spcAft>
              <a:buChar char="»"/>
              <a:defRPr sz="1800">
                <a:solidFill>
                  <a:schemeClr val="tx1"/>
                </a:solidFill>
                <a:latin typeface="+mn-lt"/>
                <a:cs typeface="+mn-cs"/>
              </a:defRPr>
            </a:lvl9pPr>
          </a:lstStyle>
          <a:p>
            <a:pPr>
              <a:buFont typeface="Wingdings" panose="05000000000000000000" pitchFamily="2" charset="2"/>
              <a:buChar char="§"/>
            </a:pPr>
            <a:r>
              <a:rPr lang="sv-SE" sz="2400" kern="0" dirty="0"/>
              <a:t>I strategi 2036 finns också förslag till </a:t>
            </a:r>
            <a:r>
              <a:rPr lang="sv-SE" sz="2400" b="1" kern="0" dirty="0"/>
              <a:t>fyra fokusområden </a:t>
            </a:r>
            <a:r>
              <a:rPr lang="sv-SE" sz="2400" kern="0" dirty="0"/>
              <a:t>som ska ta oss framåt. </a:t>
            </a:r>
            <a:br>
              <a:rPr lang="sv-SE" sz="2400" kern="0" dirty="0"/>
            </a:br>
            <a:r>
              <a:rPr lang="sv-SE" sz="2400" kern="0" dirty="0"/>
              <a:t>De kan komma att revideras och förändras under perioden från 2026 till 2036. </a:t>
            </a:r>
          </a:p>
        </p:txBody>
      </p:sp>
      <p:sp>
        <p:nvSpPr>
          <p:cNvPr id="7" name="Platshållare för innehåll 3">
            <a:extLst>
              <a:ext uri="{FF2B5EF4-FFF2-40B4-BE49-F238E27FC236}">
                <a16:creationId xmlns:a16="http://schemas.microsoft.com/office/drawing/2014/main" id="{2788C76C-9E51-DA65-E83A-EC6AA39C07BF}"/>
              </a:ext>
            </a:extLst>
          </p:cNvPr>
          <p:cNvSpPr txBox="1">
            <a:spLocks/>
          </p:cNvSpPr>
          <p:nvPr/>
        </p:nvSpPr>
        <p:spPr bwMode="auto">
          <a:xfrm>
            <a:off x="730370" y="2383876"/>
            <a:ext cx="11140439" cy="10316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600" baseline="0">
                <a:solidFill>
                  <a:schemeClr val="tx2">
                    <a:lumMod val="75000"/>
                  </a:schemeClr>
                </a:solidFill>
                <a:latin typeface="Calibri" panose="020F0502020204030204" pitchFamily="34" charset="0"/>
                <a:ea typeface="+mn-ea"/>
                <a:cs typeface="Century Gothic"/>
              </a:defRPr>
            </a:lvl1pPr>
            <a:lvl2pPr marL="742950" indent="-285750" algn="l" rtl="0" eaLnBrk="1" fontAlgn="base" hangingPunct="1">
              <a:spcBef>
                <a:spcPct val="20000"/>
              </a:spcBef>
              <a:spcAft>
                <a:spcPct val="0"/>
              </a:spcAft>
              <a:buChar char="–"/>
              <a:defRPr sz="2400" baseline="0">
                <a:solidFill>
                  <a:schemeClr val="tx2">
                    <a:lumMod val="75000"/>
                  </a:schemeClr>
                </a:solidFill>
                <a:latin typeface="Calibri" panose="020F0502020204030204" pitchFamily="34" charset="0"/>
                <a:cs typeface="Century Gothic"/>
              </a:defRPr>
            </a:lvl2pPr>
            <a:lvl3pPr marL="1143000" indent="-228600" algn="l" rtl="0" eaLnBrk="1" fontAlgn="base" hangingPunct="1">
              <a:spcBef>
                <a:spcPct val="20000"/>
              </a:spcBef>
              <a:spcAft>
                <a:spcPct val="0"/>
              </a:spcAft>
              <a:buChar char="•"/>
              <a:defRPr sz="2000" baseline="0">
                <a:solidFill>
                  <a:schemeClr val="tx2">
                    <a:lumMod val="75000"/>
                  </a:schemeClr>
                </a:solidFill>
                <a:latin typeface="Calibri" panose="020F0502020204030204" pitchFamily="34" charset="0"/>
                <a:cs typeface="Century Gothic"/>
              </a:defRPr>
            </a:lvl3pPr>
            <a:lvl4pPr marL="1600200" indent="-228600" algn="l" rtl="0" eaLnBrk="1" fontAlgn="base" hangingPunct="1">
              <a:spcBef>
                <a:spcPct val="20000"/>
              </a:spcBef>
              <a:spcAft>
                <a:spcPct val="0"/>
              </a:spcAft>
              <a:buChar char="–"/>
              <a:defRPr sz="1800" baseline="0">
                <a:solidFill>
                  <a:schemeClr val="tx2">
                    <a:lumMod val="75000"/>
                  </a:schemeClr>
                </a:solidFill>
                <a:latin typeface="Calibri" panose="020F0502020204030204" pitchFamily="34" charset="0"/>
                <a:cs typeface="Century Gothic"/>
              </a:defRPr>
            </a:lvl4pPr>
            <a:lvl5pPr marL="2057400" indent="-228600" algn="l" rtl="0" eaLnBrk="1" fontAlgn="base" hangingPunct="1">
              <a:spcBef>
                <a:spcPct val="20000"/>
              </a:spcBef>
              <a:spcAft>
                <a:spcPct val="0"/>
              </a:spcAft>
              <a:buChar char="»"/>
              <a:defRPr sz="1800" baseline="0">
                <a:solidFill>
                  <a:schemeClr val="tx2">
                    <a:lumMod val="75000"/>
                  </a:schemeClr>
                </a:solidFill>
                <a:latin typeface="Calibri" panose="020F0502020204030204" pitchFamily="34" charset="0"/>
                <a:cs typeface="Century Gothic"/>
              </a:defRPr>
            </a:lvl5pPr>
            <a:lvl6pPr marL="2514600" indent="-228600" algn="l" rtl="0" eaLnBrk="1" fontAlgn="base" hangingPunct="1">
              <a:spcBef>
                <a:spcPct val="20000"/>
              </a:spcBef>
              <a:spcAft>
                <a:spcPct val="0"/>
              </a:spcAft>
              <a:buChar char="»"/>
              <a:defRPr sz="1800">
                <a:solidFill>
                  <a:schemeClr val="tx1"/>
                </a:solidFill>
                <a:latin typeface="+mn-lt"/>
                <a:cs typeface="+mn-cs"/>
              </a:defRPr>
            </a:lvl6pPr>
            <a:lvl7pPr marL="2971800" indent="-228600" algn="l" rtl="0" eaLnBrk="1" fontAlgn="base" hangingPunct="1">
              <a:spcBef>
                <a:spcPct val="20000"/>
              </a:spcBef>
              <a:spcAft>
                <a:spcPct val="0"/>
              </a:spcAft>
              <a:buChar char="»"/>
              <a:defRPr sz="1800">
                <a:solidFill>
                  <a:schemeClr val="tx1"/>
                </a:solidFill>
                <a:latin typeface="+mn-lt"/>
                <a:cs typeface="+mn-cs"/>
              </a:defRPr>
            </a:lvl7pPr>
            <a:lvl8pPr marL="3429000" indent="-228600" algn="l" rtl="0" eaLnBrk="1" fontAlgn="base" hangingPunct="1">
              <a:spcBef>
                <a:spcPct val="20000"/>
              </a:spcBef>
              <a:spcAft>
                <a:spcPct val="0"/>
              </a:spcAft>
              <a:buChar char="»"/>
              <a:defRPr sz="1800">
                <a:solidFill>
                  <a:schemeClr val="tx1"/>
                </a:solidFill>
                <a:latin typeface="+mn-lt"/>
                <a:cs typeface="+mn-cs"/>
              </a:defRPr>
            </a:lvl8pPr>
            <a:lvl9pPr marL="3886200" indent="-228600" algn="l" rtl="0" eaLnBrk="1" fontAlgn="base" hangingPunct="1">
              <a:spcBef>
                <a:spcPct val="20000"/>
              </a:spcBef>
              <a:spcAft>
                <a:spcPct val="0"/>
              </a:spcAft>
              <a:buChar char="»"/>
              <a:defRPr sz="1800">
                <a:solidFill>
                  <a:schemeClr val="tx1"/>
                </a:solidFill>
                <a:latin typeface="+mn-lt"/>
                <a:cs typeface="+mn-cs"/>
              </a:defRPr>
            </a:lvl9pPr>
          </a:lstStyle>
          <a:p>
            <a:pPr>
              <a:buFont typeface="Wingdings" panose="05000000000000000000" pitchFamily="2" charset="2"/>
              <a:buChar char="§"/>
            </a:pPr>
            <a:r>
              <a:rPr lang="sv-SE" sz="2400" kern="0" dirty="0"/>
              <a:t>Viktigt att vi har en gemensam syn om </a:t>
            </a:r>
            <a:r>
              <a:rPr lang="sv-SE" sz="2400" b="1" kern="0" dirty="0"/>
              <a:t>vart vi vill, vad vi står för och varför vi finns till</a:t>
            </a:r>
            <a:r>
              <a:rPr lang="sv-SE" sz="2400" kern="0" dirty="0"/>
              <a:t>. Först då finns förutsättningarna att bygga vidare på en starkare svensk </a:t>
            </a:r>
            <a:r>
              <a:rPr lang="sv-SE" sz="2400" kern="0" dirty="0" err="1"/>
              <a:t>skyttesport</a:t>
            </a:r>
            <a:r>
              <a:rPr lang="sv-SE" sz="2400" kern="0" dirty="0"/>
              <a:t>. </a:t>
            </a:r>
            <a:br>
              <a:rPr lang="sv-SE" sz="2400" kern="0" dirty="0"/>
            </a:br>
            <a:endParaRPr lang="sv-SE" sz="2400" kern="0" dirty="0"/>
          </a:p>
        </p:txBody>
      </p:sp>
    </p:spTree>
    <p:extLst>
      <p:ext uri="{BB962C8B-B14F-4D97-AF65-F5344CB8AC3E}">
        <p14:creationId xmlns:p14="http://schemas.microsoft.com/office/powerpoint/2010/main" val="737556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B890F3-BE77-830B-6F0A-B708B2713459}"/>
            </a:ext>
          </a:extLst>
        </p:cNvPr>
        <p:cNvGrpSpPr/>
        <p:nvPr/>
      </p:nvGrpSpPr>
      <p:grpSpPr>
        <a:xfrm>
          <a:off x="0" y="0"/>
          <a:ext cx="0" cy="0"/>
          <a:chOff x="0" y="0"/>
          <a:chExt cx="0" cy="0"/>
        </a:xfrm>
      </p:grpSpPr>
      <p:pic>
        <p:nvPicPr>
          <p:cNvPr id="6" name="Platshållare för innehåll 5" descr="En bild som visar text, skärmbild, klädsel, musik&#10;&#10;AI-genererat innehåll kan vara felaktigt.">
            <a:extLst>
              <a:ext uri="{FF2B5EF4-FFF2-40B4-BE49-F238E27FC236}">
                <a16:creationId xmlns:a16="http://schemas.microsoft.com/office/drawing/2014/main" id="{4628DE88-3154-9777-9DB3-250DC0E2D4B1}"/>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sp>
        <p:nvSpPr>
          <p:cNvPr id="4" name="Platshållare för bildnummer 3">
            <a:extLst>
              <a:ext uri="{FF2B5EF4-FFF2-40B4-BE49-F238E27FC236}">
                <a16:creationId xmlns:a16="http://schemas.microsoft.com/office/drawing/2014/main" id="{835AA27A-E88F-E2B7-9293-3AB38DFEBBB6}"/>
              </a:ext>
            </a:extLst>
          </p:cNvPr>
          <p:cNvSpPr>
            <a:spLocks noGrp="1"/>
          </p:cNvSpPr>
          <p:nvPr>
            <p:ph type="sldNum" sz="quarter" idx="11"/>
          </p:nvPr>
        </p:nvSpPr>
        <p:spPr/>
        <p:txBody>
          <a:bodyPr/>
          <a:lstStyle/>
          <a:p>
            <a:fld id="{12F30AD5-7844-4A91-8EC8-9BEC73608150}" type="slidenum">
              <a:rPr lang="en-US" smtClean="0"/>
              <a:pPr/>
              <a:t>9</a:t>
            </a:fld>
            <a:endParaRPr lang="en-US"/>
          </a:p>
        </p:txBody>
      </p:sp>
      <p:sp>
        <p:nvSpPr>
          <p:cNvPr id="10" name="Rubrik 1">
            <a:extLst>
              <a:ext uri="{FF2B5EF4-FFF2-40B4-BE49-F238E27FC236}">
                <a16:creationId xmlns:a16="http://schemas.microsoft.com/office/drawing/2014/main" id="{0D5DBA03-B168-3F10-DF8C-42809516DD99}"/>
              </a:ext>
            </a:extLst>
          </p:cNvPr>
          <p:cNvSpPr txBox="1">
            <a:spLocks/>
          </p:cNvSpPr>
          <p:nvPr/>
        </p:nvSpPr>
        <p:spPr bwMode="auto">
          <a:xfrm>
            <a:off x="1201782" y="1981680"/>
            <a:ext cx="10084526" cy="35922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aseline="0">
                <a:solidFill>
                  <a:schemeClr val="tx2"/>
                </a:solidFill>
                <a:latin typeface="Calibri Light" panose="020F0302020204030204" pitchFamily="34" charset="0"/>
                <a:ea typeface="+mj-ea"/>
                <a:cs typeface="Century Gothic"/>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a:lstStyle>
          <a:p>
            <a:r>
              <a:rPr lang="sv-SE" sz="5400" b="1" kern="0" dirty="0">
                <a:solidFill>
                  <a:srgbClr val="FFCC00"/>
                </a:solidFill>
                <a:latin typeface="Calibri" panose="020F0502020204030204" pitchFamily="34" charset="0"/>
                <a:ea typeface="Calibri" panose="020F0502020204030204" pitchFamily="34" charset="0"/>
                <a:cs typeface="Calibri" panose="020F0502020204030204" pitchFamily="34" charset="0"/>
              </a:rPr>
              <a:t>Vision </a:t>
            </a:r>
          </a:p>
          <a:p>
            <a:r>
              <a:rPr lang="sv-SE" sz="3600" b="1" dirty="0">
                <a:solidFill>
                  <a:srgbClr val="FFC000"/>
                </a:solidFill>
                <a:latin typeface="Calibri" panose="020F0502020204030204" pitchFamily="34" charset="0"/>
                <a:ea typeface="Calibri" panose="020F0502020204030204" pitchFamily="34" charset="0"/>
                <a:cs typeface="Calibri" panose="020F0502020204030204" pitchFamily="34" charset="0"/>
              </a:rPr>
              <a:t>Livslång idrott med siktet inställt på allas framgång</a:t>
            </a:r>
          </a:p>
          <a:p>
            <a:endParaRPr lang="sv-SE" sz="3600" b="1" dirty="0">
              <a:solidFill>
                <a:srgbClr val="FFC000"/>
              </a:solidFill>
            </a:endParaRPr>
          </a:p>
          <a:p>
            <a:pPr marL="457200" indent="-457200" algn="l">
              <a:buFont typeface="Wingdings" panose="05000000000000000000" pitchFamily="2" charset="2"/>
              <a:buChar char="§"/>
            </a:pPr>
            <a:r>
              <a:rPr lang="sv-SE" sz="2800" dirty="0">
                <a:solidFill>
                  <a:srgbClr val="FFC000"/>
                </a:solidFill>
                <a:latin typeface="Calibri" panose="020F0502020204030204" pitchFamily="34" charset="0"/>
                <a:ea typeface="Calibri" panose="020F0502020204030204" pitchFamily="34" charset="0"/>
                <a:cs typeface="Calibri" panose="020F0502020204030204" pitchFamily="34" charset="0"/>
              </a:rPr>
              <a:t>Skyttesporten är en självklar del i samhället</a:t>
            </a:r>
          </a:p>
          <a:p>
            <a:pPr algn="l"/>
            <a:endParaRPr lang="sv-SE" sz="2800" dirty="0">
              <a:solidFill>
                <a:srgbClr val="FFC000"/>
              </a:solidFill>
              <a:latin typeface="Calibri" panose="020F0502020204030204" pitchFamily="34" charset="0"/>
              <a:ea typeface="Calibri" panose="020F0502020204030204" pitchFamily="34" charset="0"/>
              <a:cs typeface="Calibri" panose="020F0502020204030204" pitchFamily="34" charset="0"/>
            </a:endParaRPr>
          </a:p>
          <a:p>
            <a:pPr marL="457200" indent="-457200" algn="l">
              <a:buFont typeface="Wingdings" panose="05000000000000000000" pitchFamily="2" charset="2"/>
              <a:buChar char="§"/>
            </a:pPr>
            <a:r>
              <a:rPr lang="sv-SE" sz="2800" dirty="0">
                <a:solidFill>
                  <a:srgbClr val="FFC000"/>
                </a:solidFill>
                <a:latin typeface="Calibri" panose="020F0502020204030204" pitchFamily="34" charset="0"/>
                <a:ea typeface="Calibri" panose="020F0502020204030204" pitchFamily="34" charset="0"/>
                <a:cs typeface="Calibri" panose="020F0502020204030204" pitchFamily="34" charset="0"/>
              </a:rPr>
              <a:t>Skyttesportförbundet speglar det bästa inom svensk idrott</a:t>
            </a:r>
          </a:p>
          <a:p>
            <a:pPr marL="457200" indent="-457200" algn="l">
              <a:buFont typeface="Wingdings" panose="05000000000000000000" pitchFamily="2" charset="2"/>
              <a:buChar char="§"/>
            </a:pPr>
            <a:endParaRPr lang="sv-SE" sz="2800" dirty="0">
              <a:solidFill>
                <a:srgbClr val="FFC000"/>
              </a:solidFill>
              <a:latin typeface="Calibri" panose="020F0502020204030204" pitchFamily="34" charset="0"/>
              <a:ea typeface="Calibri" panose="020F0502020204030204" pitchFamily="34" charset="0"/>
              <a:cs typeface="Calibri" panose="020F0502020204030204" pitchFamily="34" charset="0"/>
            </a:endParaRPr>
          </a:p>
          <a:p>
            <a:pPr marL="457200" indent="-457200" algn="l">
              <a:buFont typeface="Wingdings" panose="05000000000000000000" pitchFamily="2" charset="2"/>
              <a:buChar char="§"/>
            </a:pPr>
            <a:r>
              <a:rPr lang="sv-SE" sz="2800" dirty="0">
                <a:solidFill>
                  <a:srgbClr val="FFC000"/>
                </a:solidFill>
                <a:latin typeface="Calibri" panose="020F0502020204030204" pitchFamily="34" charset="0"/>
                <a:ea typeface="Calibri" panose="020F0502020204030204" pitchFamily="34" charset="0"/>
                <a:cs typeface="Calibri" panose="020F0502020204030204" pitchFamily="34" charset="0"/>
              </a:rPr>
              <a:t>Vi tar ansvar bortom idrotten och är kända för vår ansvarstagande, gemenskap och glädje i föreningslivet såväl som i samhället </a:t>
            </a:r>
          </a:p>
          <a:p>
            <a:endParaRPr lang="sv-SE" sz="3600" b="1" dirty="0">
              <a:solidFill>
                <a:srgbClr val="FFC000"/>
              </a:solidFill>
            </a:endParaRPr>
          </a:p>
          <a:p>
            <a:r>
              <a:rPr lang="sv-SE" sz="3600" b="1" dirty="0"/>
              <a:t>!</a:t>
            </a:r>
            <a:endParaRPr lang="sv-SE" sz="3600" dirty="0"/>
          </a:p>
        </p:txBody>
      </p:sp>
    </p:spTree>
    <p:extLst>
      <p:ext uri="{BB962C8B-B14F-4D97-AF65-F5344CB8AC3E}">
        <p14:creationId xmlns:p14="http://schemas.microsoft.com/office/powerpoint/2010/main" val="138508400"/>
      </p:ext>
    </p:extLst>
  </p:cSld>
  <p:clrMapOvr>
    <a:masterClrMapping/>
  </p:clrMapOvr>
</p:sld>
</file>

<file path=ppt/theme/theme1.xml><?xml version="1.0" encoding="utf-8"?>
<a:theme xmlns:a="http://schemas.openxmlformats.org/drawingml/2006/main" name="SvSF">
  <a:themeElements>
    <a:clrScheme name="SSNf">
      <a:dk1>
        <a:sysClr val="windowText" lastClr="000000"/>
      </a:dk1>
      <a:lt1>
        <a:sysClr val="window" lastClr="FFFFFF"/>
      </a:lt1>
      <a:dk2>
        <a:srgbClr val="1F497D"/>
      </a:dk2>
      <a:lt2>
        <a:srgbClr val="EEECE1"/>
      </a:lt2>
      <a:accent1>
        <a:srgbClr val="00337F"/>
      </a:accent1>
      <a:accent2>
        <a:srgbClr val="96172E"/>
      </a:accent2>
      <a:accent3>
        <a:srgbClr val="608E3A"/>
      </a:accent3>
      <a:accent4>
        <a:srgbClr val="8064A2"/>
      </a:accent4>
      <a:accent5>
        <a:srgbClr val="4BACC6"/>
      </a:accent5>
      <a:accent6>
        <a:srgbClr val="F79646"/>
      </a:accent6>
      <a:hlink>
        <a:srgbClr val="0000FF"/>
      </a:hlink>
      <a:folHlink>
        <a:srgbClr val="800080"/>
      </a:folHlink>
    </a:clrScheme>
    <a:fontScheme name="SvSF">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SNf_OH_rödvi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SNf_OH_rödvi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SNf_OH_rödvi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SNf_OH_rödvi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SNf_OH_rödvi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SNf_OH_rödvi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SNf_OH_rödvi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SNf_OH_rödvi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SNf_OH_rödvi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SNf_OH_rödvi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SNf_OH_rödvi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SNf_OH_rödvi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P mall 2019" id="{CAB174DC-7F0C-4F90-A1FC-251BEC7CE1CA}" vid="{F1222C6D-7B93-4126-85D6-6FF111113ED6}"/>
    </a:ext>
  </a:ext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246C37223E56444C9D850995D5B824E6" ma:contentTypeVersion="38" ma:contentTypeDescription="Skapa ett nytt dokument." ma:contentTypeScope="" ma:versionID="bdff7910761564d7b358fda92fdd21b7">
  <xsd:schema xmlns:xsd="http://www.w3.org/2001/XMLSchema" xmlns:xs="http://www.w3.org/2001/XMLSchema" xmlns:p="http://schemas.microsoft.com/office/2006/metadata/properties" xmlns:ns2="5e696799-e7dc-4326-a21a-16ea89c6ff8d" xmlns:ns3="7016e3d2-9176-41ca-824b-48b0b37a7d7c" targetNamespace="http://schemas.microsoft.com/office/2006/metadata/properties" ma:root="true" ma:fieldsID="2718bde7637650cf290b6fe906172b38" ns2:_="" ns3:_="">
    <xsd:import namespace="5e696799-e7dc-4326-a21a-16ea89c6ff8d"/>
    <xsd:import namespace="7016e3d2-9176-41ca-824b-48b0b37a7d7c"/>
    <xsd:element name="properties">
      <xsd:complexType>
        <xsd:sequence>
          <xsd:element name="documentManagement">
            <xsd:complexType>
              <xsd:all>
                <xsd:element ref="ns2:NotebookType" minOccurs="0"/>
                <xsd:element ref="ns2:FolderType" minOccurs="0"/>
                <xsd:element ref="ns2:CultureName" minOccurs="0"/>
                <xsd:element ref="ns2:AppVersion" minOccurs="0"/>
                <xsd:element ref="ns2:TeamsChannelId" minOccurs="0"/>
                <xsd:element ref="ns2:Owner" minOccurs="0"/>
                <xsd:element ref="ns2:Math_Settings" minOccurs="0"/>
                <xsd:element ref="ns2:DefaultSectionNames" minOccurs="0"/>
                <xsd:element ref="ns2:Templates" minOccurs="0"/>
                <xsd:element ref="ns2:Leaders" minOccurs="0"/>
                <xsd:element ref="ns2:Members" minOccurs="0"/>
                <xsd:element ref="ns2:Member_Groups" minOccurs="0"/>
                <xsd:element ref="ns2:Distribution_Groups" minOccurs="0"/>
                <xsd:element ref="ns2:LMS_Mappings" minOccurs="0"/>
                <xsd:element ref="ns2:Invited_Leaders" minOccurs="0"/>
                <xsd:element ref="ns2:Invited_Members" minOccurs="0"/>
                <xsd:element ref="ns2:Self_Registration_Enabled" minOccurs="0"/>
                <xsd:element ref="ns2:Has_Leaders_Only_SectionGroup" minOccurs="0"/>
                <xsd:element ref="ns2:Is_Collaboration_Space_Locked" minOccurs="0"/>
                <xsd:element ref="ns2:IsNotebookLocked" minOccurs="0"/>
                <xsd:element ref="ns2:MediaServiceMetadata" minOccurs="0"/>
                <xsd:element ref="ns2:MediaServiceFastMetadata" minOccurs="0"/>
                <xsd:element ref="ns2:MediaServiceAutoKeyPoints" minOccurs="0"/>
                <xsd:element ref="ns2:MediaServiceKeyPoint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696799-e7dc-4326-a21a-16ea89c6ff8d" elementFormDefault="qualified">
    <xsd:import namespace="http://schemas.microsoft.com/office/2006/documentManagement/types"/>
    <xsd:import namespace="http://schemas.microsoft.com/office/infopath/2007/PartnerControls"/>
    <xsd:element name="NotebookType" ma:index="8" nillable="true" ma:displayName="Notebook Type" ma:internalName="NotebookType">
      <xsd:simpleType>
        <xsd:restriction base="dms:Text"/>
      </xsd:simpleType>
    </xsd:element>
    <xsd:element name="FolderType" ma:index="9" nillable="true" ma:displayName="Folder Type" ma:internalName="FolderType">
      <xsd:simpleType>
        <xsd:restriction base="dms:Text"/>
      </xsd:simpleType>
    </xsd:element>
    <xsd:element name="CultureName" ma:index="10" nillable="true" ma:displayName="Culture Name" ma:internalName="CultureName">
      <xsd:simpleType>
        <xsd:restriction base="dms:Text"/>
      </xsd:simpleType>
    </xsd:element>
    <xsd:element name="AppVersion" ma:index="11" nillable="true" ma:displayName="App Version" ma:internalName="AppVersion">
      <xsd:simpleType>
        <xsd:restriction base="dms:Text"/>
      </xsd:simpleType>
    </xsd:element>
    <xsd:element name="TeamsChannelId" ma:index="12" nillable="true" ma:displayName="Teams Channel Id" ma:internalName="TeamsChannelId">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14" nillable="true" ma:displayName="Math Settings" ma:internalName="Math_Settings">
      <xsd:simpleType>
        <xsd:restriction base="dms:Text"/>
      </xsd:simpleType>
    </xsd:element>
    <xsd:element name="DefaultSectionNames" ma:index="15" nillable="true" ma:displayName="Default Section Names" ma:internalName="DefaultSectionNames">
      <xsd:simpleType>
        <xsd:restriction base="dms:Note">
          <xsd:maxLength value="255"/>
        </xsd:restriction>
      </xsd:simpleType>
    </xsd:element>
    <xsd:element name="Templates" ma:index="16" nillable="true" ma:displayName="Templates" ma:internalName="Templates">
      <xsd:simpleType>
        <xsd:restriction base="dms:Note">
          <xsd:maxLength value="255"/>
        </xsd:restriction>
      </xsd:simpleType>
    </xsd:element>
    <xsd:element name="Leaders" ma:index="17" nillable="true" ma:displayName="Leaders" ma:internalName="Lead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s" ma:index="18" nillable="true" ma:displayName="Members" ma:internalName="Memb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_Groups" ma:index="19" nillable="true" ma:displayName="Member Groups" ma:internalName="Member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20" nillable="true" ma:displayName="Distribution Groups" ma:internalName="Distribution_Groups">
      <xsd:simpleType>
        <xsd:restriction base="dms:Note">
          <xsd:maxLength value="255"/>
        </xsd:restriction>
      </xsd:simpleType>
    </xsd:element>
    <xsd:element name="LMS_Mappings" ma:index="21" nillable="true" ma:displayName="LMS Mappings" ma:internalName="LMS_Mappings">
      <xsd:simpleType>
        <xsd:restriction base="dms:Note">
          <xsd:maxLength value="255"/>
        </xsd:restriction>
      </xsd:simpleType>
    </xsd:element>
    <xsd:element name="Invited_Leaders" ma:index="22" nillable="true" ma:displayName="Invited Leaders" ma:internalName="Invited_Leaders">
      <xsd:simpleType>
        <xsd:restriction base="dms:Note">
          <xsd:maxLength value="255"/>
        </xsd:restriction>
      </xsd:simpleType>
    </xsd:element>
    <xsd:element name="Invited_Members" ma:index="23" nillable="true" ma:displayName="Invited Members" ma:internalName="Invited_Members">
      <xsd:simpleType>
        <xsd:restriction base="dms:Note">
          <xsd:maxLength value="255"/>
        </xsd:restriction>
      </xsd:simpleType>
    </xsd:element>
    <xsd:element name="Self_Registration_Enabled" ma:index="24" nillable="true" ma:displayName="Self Registration Enabled" ma:internalName="Self_Registration_Enabled">
      <xsd:simpleType>
        <xsd:restriction base="dms:Boolean"/>
      </xsd:simpleType>
    </xsd:element>
    <xsd:element name="Has_Leaders_Only_SectionGroup" ma:index="25" nillable="true" ma:displayName="Has Leaders Only SectionGroup" ma:internalName="Has_Leaders_Only_SectionGroup">
      <xsd:simpleType>
        <xsd:restriction base="dms:Boolean"/>
      </xsd:simpleType>
    </xsd:element>
    <xsd:element name="Is_Collaboration_Space_Locked" ma:index="26" nillable="true" ma:displayName="Is Collaboration Space Locked" ma:internalName="Is_Collaboration_Space_Locked">
      <xsd:simpleType>
        <xsd:restriction base="dms:Boolean"/>
      </xsd:simpleType>
    </xsd:element>
    <xsd:element name="IsNotebookLocked" ma:index="27" nillable="true" ma:displayName="Is Notebook Locked" ma:internalName="IsNotebookLocked">
      <xsd:simpleType>
        <xsd:restriction base="dms:Boolean"/>
      </xsd:simpleType>
    </xsd:element>
    <xsd:element name="MediaServiceMetadata" ma:index="28" nillable="true" ma:displayName="MediaServiceMetadata" ma:hidden="true" ma:internalName="MediaServiceMetadata" ma:readOnly="true">
      <xsd:simpleType>
        <xsd:restriction base="dms:Note"/>
      </xsd:simpleType>
    </xsd:element>
    <xsd:element name="MediaServiceFastMetadata" ma:index="29" nillable="true" ma:displayName="MediaServiceFastMetadata" ma:hidden="true" ma:internalName="MediaServiceFastMetadata" ma:readOnly="true">
      <xsd:simpleType>
        <xsd:restriction base="dms:Note"/>
      </xsd:simpleType>
    </xsd:element>
    <xsd:element name="MediaServiceAutoKeyPoints" ma:index="30" nillable="true" ma:displayName="MediaServiceAutoKeyPoints" ma:hidden="true" ma:internalName="MediaServiceAutoKeyPoints" ma:readOnly="true">
      <xsd:simpleType>
        <xsd:restriction base="dms:Note"/>
      </xsd:simpleType>
    </xsd:element>
    <xsd:element name="MediaServiceKeyPoints" ma:index="31" nillable="true" ma:displayName="KeyPoints" ma:internalName="MediaServiceKeyPoints" ma:readOnly="true">
      <xsd:simpleType>
        <xsd:restriction base="dms:Note">
          <xsd:maxLength value="255"/>
        </xsd:restriction>
      </xsd:simpleType>
    </xsd:element>
    <xsd:element name="MediaServiceGenerationTime" ma:index="32" nillable="true" ma:displayName="MediaServiceGenerationTime" ma:hidden="true" ma:internalName="MediaServiceGenerationTime" ma:readOnly="true">
      <xsd:simpleType>
        <xsd:restriction base="dms:Text"/>
      </xsd:simpleType>
    </xsd:element>
    <xsd:element name="MediaServiceEventHashCode" ma:index="33" nillable="true" ma:displayName="MediaServiceEventHashCode" ma:hidden="true" ma:internalName="MediaServiceEventHashCode" ma:readOnly="true">
      <xsd:simpleType>
        <xsd:restriction base="dms:Text"/>
      </xsd:simpleType>
    </xsd:element>
    <xsd:element name="MediaServiceDateTaken" ma:index="34" nillable="true" ma:displayName="MediaServiceDateTaken" ma:hidden="true" ma:internalName="MediaServiceDateTaken" ma:readOnly="true">
      <xsd:simpleType>
        <xsd:restriction base="dms:Text"/>
      </xsd:simpleType>
    </xsd:element>
    <xsd:element name="MediaServiceOCR" ma:index="35" nillable="true" ma:displayName="Extracted Text" ma:internalName="MediaServiceOCR" ma:readOnly="true">
      <xsd:simpleType>
        <xsd:restriction base="dms:Note">
          <xsd:maxLength value="255"/>
        </xsd:restriction>
      </xsd:simpleType>
    </xsd:element>
    <xsd:element name="MediaServiceLocation" ma:index="36" nillable="true" ma:displayName="Location" ma:internalName="MediaServiceLocation" ma:readOnly="true">
      <xsd:simpleType>
        <xsd:restriction base="dms:Text"/>
      </xsd:simpleType>
    </xsd:element>
    <xsd:element name="MediaLengthInSeconds" ma:index="37" nillable="true" ma:displayName="Length (seconds)" ma:internalName="MediaLengthInSeconds" ma:readOnly="true">
      <xsd:simpleType>
        <xsd:restriction base="dms:Unknown"/>
      </xsd:simpleType>
    </xsd:element>
    <xsd:element name="lcf76f155ced4ddcb4097134ff3c332f" ma:index="41" nillable="true" ma:taxonomy="true" ma:internalName="lcf76f155ced4ddcb4097134ff3c332f" ma:taxonomyFieldName="MediaServiceImageTags" ma:displayName="Bildmarkeringar" ma:readOnly="false" ma:fieldId="{5cf76f15-5ced-4ddc-b409-7134ff3c332f}" ma:taxonomyMulti="true" ma:sspId="569f3a60-3ad3-4329-af7f-6cf4f85e1abb" ma:termSetId="09814cd3-568e-fe90-9814-8d621ff8fb84" ma:anchorId="fba54fb3-c3e1-fe81-a776-ca4b69148c4d" ma:open="true" ma:isKeyword="false">
      <xsd:complexType>
        <xsd:sequence>
          <xsd:element ref="pc:Terms" minOccurs="0" maxOccurs="1"/>
        </xsd:sequence>
      </xsd:complexType>
    </xsd:element>
    <xsd:element name="MediaServiceSearchProperties" ma:index="43" nillable="true" ma:displayName="MediaServiceSearchProperties" ma:hidden="true" ma:internalName="MediaServiceSearchProperties" ma:readOnly="true">
      <xsd:simpleType>
        <xsd:restriction base="dms:Note"/>
      </xsd:simpleType>
    </xsd:element>
    <xsd:element name="MediaServiceObjectDetectorVersions" ma:index="4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016e3d2-9176-41ca-824b-48b0b37a7d7c" elementFormDefault="qualified">
    <xsd:import namespace="http://schemas.microsoft.com/office/2006/documentManagement/types"/>
    <xsd:import namespace="http://schemas.microsoft.com/office/infopath/2007/PartnerControls"/>
    <xsd:element name="SharedWithUsers" ma:index="38"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9" nillable="true" ma:displayName="Delat med information" ma:internalName="SharedWithDetails" ma:readOnly="true">
      <xsd:simpleType>
        <xsd:restriction base="dms:Note">
          <xsd:maxLength value="255"/>
        </xsd:restriction>
      </xsd:simpleType>
    </xsd:element>
    <xsd:element name="TaxCatchAll" ma:index="42" nillable="true" ma:displayName="Taxonomy Catch All Column" ma:hidden="true" ma:list="{bbf8113e-d29f-4b32-adf0-a07f0c634af8}" ma:internalName="TaxCatchAll" ma:showField="CatchAllData" ma:web="7016e3d2-9176-41ca-824b-48b0b37a7d7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eamsChannelId xmlns="5e696799-e7dc-4326-a21a-16ea89c6ff8d" xsi:nil="true"/>
    <FolderType xmlns="5e696799-e7dc-4326-a21a-16ea89c6ff8d" xsi:nil="true"/>
    <Invited_Members xmlns="5e696799-e7dc-4326-a21a-16ea89c6ff8d" xsi:nil="true"/>
    <CultureName xmlns="5e696799-e7dc-4326-a21a-16ea89c6ff8d" xsi:nil="true"/>
    <AppVersion xmlns="5e696799-e7dc-4326-a21a-16ea89c6ff8d" xsi:nil="true"/>
    <Members xmlns="5e696799-e7dc-4326-a21a-16ea89c6ff8d">
      <UserInfo>
        <DisplayName/>
        <AccountId xsi:nil="true"/>
        <AccountType/>
      </UserInfo>
    </Members>
    <Member_Groups xmlns="5e696799-e7dc-4326-a21a-16ea89c6ff8d">
      <UserInfo>
        <DisplayName/>
        <AccountId xsi:nil="true"/>
        <AccountType/>
      </UserInfo>
    </Member_Groups>
    <Owner xmlns="5e696799-e7dc-4326-a21a-16ea89c6ff8d">
      <UserInfo>
        <DisplayName/>
        <AccountId xsi:nil="true"/>
        <AccountType/>
      </UserInfo>
    </Owner>
    <Distribution_Groups xmlns="5e696799-e7dc-4326-a21a-16ea89c6ff8d" xsi:nil="true"/>
    <LMS_Mappings xmlns="5e696799-e7dc-4326-a21a-16ea89c6ff8d" xsi:nil="true"/>
    <Invited_Leaders xmlns="5e696799-e7dc-4326-a21a-16ea89c6ff8d" xsi:nil="true"/>
    <IsNotebookLocked xmlns="5e696799-e7dc-4326-a21a-16ea89c6ff8d" xsi:nil="true"/>
    <Is_Collaboration_Space_Locked xmlns="5e696799-e7dc-4326-a21a-16ea89c6ff8d" xsi:nil="true"/>
    <Math_Settings xmlns="5e696799-e7dc-4326-a21a-16ea89c6ff8d" xsi:nil="true"/>
    <Has_Leaders_Only_SectionGroup xmlns="5e696799-e7dc-4326-a21a-16ea89c6ff8d" xsi:nil="true"/>
    <NotebookType xmlns="5e696799-e7dc-4326-a21a-16ea89c6ff8d" xsi:nil="true"/>
    <DefaultSectionNames xmlns="5e696799-e7dc-4326-a21a-16ea89c6ff8d" xsi:nil="true"/>
    <Templates xmlns="5e696799-e7dc-4326-a21a-16ea89c6ff8d" xsi:nil="true"/>
    <Self_Registration_Enabled xmlns="5e696799-e7dc-4326-a21a-16ea89c6ff8d" xsi:nil="true"/>
    <Leaders xmlns="5e696799-e7dc-4326-a21a-16ea89c6ff8d">
      <UserInfo>
        <DisplayName/>
        <AccountId xsi:nil="true"/>
        <AccountType/>
      </UserInfo>
    </Leaders>
    <lcf76f155ced4ddcb4097134ff3c332f xmlns="5e696799-e7dc-4326-a21a-16ea89c6ff8d">
      <Terms xmlns="http://schemas.microsoft.com/office/infopath/2007/PartnerControls"/>
    </lcf76f155ced4ddcb4097134ff3c332f>
    <TaxCatchAll xmlns="7016e3d2-9176-41ca-824b-48b0b37a7d7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32FA5B3-20DF-4996-9871-178F70B253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696799-e7dc-4326-a21a-16ea89c6ff8d"/>
    <ds:schemaRef ds:uri="7016e3d2-9176-41ca-824b-48b0b37a7d7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BEC1D9F-1EED-411C-98C7-50EBC5D17F50}">
  <ds:schemaRefs>
    <ds:schemaRef ds:uri="http://purl.org/dc/dcmitype/"/>
    <ds:schemaRef ds:uri="http://schemas.microsoft.com/office/2006/documentManagement/types"/>
    <ds:schemaRef ds:uri="http://purl.org/dc/terms/"/>
    <ds:schemaRef ds:uri="http://www.w3.org/XML/1998/namespace"/>
    <ds:schemaRef ds:uri="http://purl.org/dc/elements/1.1/"/>
    <ds:schemaRef ds:uri="5e696799-e7dc-4326-a21a-16ea89c6ff8d"/>
    <ds:schemaRef ds:uri="http://schemas.microsoft.com/office/infopath/2007/PartnerControls"/>
    <ds:schemaRef ds:uri="http://schemas.openxmlformats.org/package/2006/metadata/core-properties"/>
    <ds:schemaRef ds:uri="7016e3d2-9176-41ca-824b-48b0b37a7d7c"/>
    <ds:schemaRef ds:uri="http://schemas.microsoft.com/office/2006/metadata/properties"/>
  </ds:schemaRefs>
</ds:datastoreItem>
</file>

<file path=customXml/itemProps3.xml><?xml version="1.0" encoding="utf-8"?>
<ds:datastoreItem xmlns:ds="http://schemas.openxmlformats.org/officeDocument/2006/customXml" ds:itemID="{4664D097-E516-457C-8C0E-FA3974CF907E}">
  <ds:schemaRefs>
    <ds:schemaRef ds:uri="http://schemas.microsoft.com/sharepoint/v3/contenttype/forms"/>
  </ds:schemaRefs>
</ds:datastoreItem>
</file>

<file path=docMetadata/LabelInfo.xml><?xml version="1.0" encoding="utf-8"?>
<clbl:labelList xmlns:clbl="http://schemas.microsoft.com/office/2020/mipLabelMetadata">
  <clbl:label id="{d792d246-d363-40e2-82bc-6f0655128b68}" enabled="1" method="Standard" siteId="{372ee9e0-9ce0-4033-a64a-c07073a91ecd}" removed="0"/>
  <clbl:label id="{e782e157-8ece-4105-b8e9-fe1eecbfcd69}" enabled="1" method="Privileged" siteId="{eb5b2d6e-028e-454d-b878-0c055adbeb2a}" removed="0"/>
</clbl:labelList>
</file>

<file path=docProps/app.xml><?xml version="1.0" encoding="utf-8"?>
<Properties xmlns="http://schemas.openxmlformats.org/officeDocument/2006/extended-properties" xmlns:vt="http://schemas.openxmlformats.org/officeDocument/2006/docPropsVTypes">
  <Template/>
  <TotalTime>1</TotalTime>
  <Words>2813</Words>
  <Application>Microsoft Office PowerPoint</Application>
  <PresentationFormat>Bredbild</PresentationFormat>
  <Paragraphs>317</Paragraphs>
  <Slides>28</Slides>
  <Notes>22</Notes>
  <HiddenSlides>6</HiddenSlides>
  <MMClips>0</MMClips>
  <ScaleCrop>false</ScaleCrop>
  <HeadingPairs>
    <vt:vector size="6" baseType="variant">
      <vt:variant>
        <vt:lpstr>Använt teckensnitt</vt:lpstr>
      </vt:variant>
      <vt:variant>
        <vt:i4>9</vt:i4>
      </vt:variant>
      <vt:variant>
        <vt:lpstr>Tema</vt:lpstr>
      </vt:variant>
      <vt:variant>
        <vt:i4>1</vt:i4>
      </vt:variant>
      <vt:variant>
        <vt:lpstr>Bildrubriker</vt:lpstr>
      </vt:variant>
      <vt:variant>
        <vt:i4>28</vt:i4>
      </vt:variant>
    </vt:vector>
  </HeadingPairs>
  <TitlesOfParts>
    <vt:vector size="38" baseType="lpstr">
      <vt:lpstr>.AppleSystemUIFont</vt:lpstr>
      <vt:lpstr>ABBvoiceOffice</vt:lpstr>
      <vt:lpstr>Arial</vt:lpstr>
      <vt:lpstr>Calibri</vt:lpstr>
      <vt:lpstr>Calibri Light</vt:lpstr>
      <vt:lpstr>Cambria</vt:lpstr>
      <vt:lpstr>Century Gothic</vt:lpstr>
      <vt:lpstr>Open Sans</vt:lpstr>
      <vt:lpstr>Wingdings</vt:lpstr>
      <vt:lpstr>SvSF</vt:lpstr>
      <vt:lpstr>Bild hashtag  </vt:lpstr>
      <vt:lpstr>Bakgrund – var befinner vi oss nu?</vt:lpstr>
      <vt:lpstr>Upplägg strategiarbete 2036 inom Skyttesportförbundet</vt:lpstr>
      <vt:lpstr>Upplägg strategiarbete 2036 inom Skyttesportförbundet</vt:lpstr>
      <vt:lpstr>Fortsatt en levande process…</vt:lpstr>
      <vt:lpstr>Sammanfattning av remissvaren från SDF och råd/kommittéer</vt:lpstr>
      <vt:lpstr>Bild hashtag  </vt:lpstr>
      <vt:lpstr>Varför en gemensam strategi?</vt:lpstr>
      <vt:lpstr>PowerPoint-presentation</vt:lpstr>
      <vt:lpstr>PowerPoint-presentation</vt:lpstr>
      <vt:lpstr>Våra värderingar   Vad vi är  och vad vi står för   </vt:lpstr>
      <vt:lpstr>PowerPoint-presentation</vt:lpstr>
      <vt:lpstr>PowerPoint-presentation</vt:lpstr>
      <vt:lpstr>Skyttesportförbundets strategiarbete </vt:lpstr>
      <vt:lpstr>Våra värderingar –  TILLSAMMANS    PRECISON    FRAMGÅNG </vt:lpstr>
      <vt:lpstr>Bild hashtag  </vt:lpstr>
      <vt:lpstr>PowerPoint-presentation</vt:lpstr>
      <vt:lpstr>Utifrån remissvaren ser vi som exempel  följande viktiga områden för en reviderad verksamhetsinriktning</vt:lpstr>
      <vt:lpstr>Utifrån remissvaren ser vi som exempel  följande viktiga områden för en reviderad verksamhetsinriktning</vt:lpstr>
      <vt:lpstr>Utifrån remissvaren ser vi som exempel  följande viktiga områden för en reviderad verksamhetsinriktning</vt:lpstr>
      <vt:lpstr>Utifrån remissvaren ser vi som exempel  följande viktiga områden för en reviderad verksamhetsinriktning</vt:lpstr>
      <vt:lpstr>Utifrån remissvaren ser vi som exempel  följande viktiga områden för en reviderad verksamhetsinriktning</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Lennart S. Carlsson</dc:creator>
  <cp:lastModifiedBy>Erika Öhrling (Skyttesport)</cp:lastModifiedBy>
  <cp:revision>34</cp:revision>
  <cp:lastPrinted>2025-06-12T16:20:48Z</cp:lastPrinted>
  <dcterms:created xsi:type="dcterms:W3CDTF">2019-09-08T19:06:53Z</dcterms:created>
  <dcterms:modified xsi:type="dcterms:W3CDTF">2026-03-10T16:37:53Z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0x010100246C37223E56444C9D850995D5B824E6</vt:lpwstr>
  </property>
  <property fmtid="{D5CDD505-2E9C-101B-9397-08002B2CF9AE}" pid="3" name="MediaServiceImageTags">
    <vt:lpwstr/>
  </property>
</Properties>
</file>